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259" r:id="rId2"/>
    <p:sldId id="282" r:id="rId3"/>
    <p:sldId id="283" r:id="rId4"/>
    <p:sldId id="284" r:id="rId5"/>
    <p:sldId id="290" r:id="rId6"/>
    <p:sldId id="258" r:id="rId7"/>
    <p:sldId id="264" r:id="rId8"/>
    <p:sldId id="266" r:id="rId9"/>
    <p:sldId id="280" r:id="rId10"/>
    <p:sldId id="267" r:id="rId11"/>
    <p:sldId id="281" r:id="rId12"/>
    <p:sldId id="268" r:id="rId13"/>
    <p:sldId id="271" r:id="rId14"/>
    <p:sldId id="269" r:id="rId15"/>
    <p:sldId id="273" r:id="rId16"/>
    <p:sldId id="276" r:id="rId17"/>
    <p:sldId id="274" r:id="rId18"/>
    <p:sldId id="277" r:id="rId19"/>
    <p:sldId id="278" r:id="rId20"/>
    <p:sldId id="279" r:id="rId21"/>
    <p:sldId id="286" r:id="rId22"/>
    <p:sldId id="287" r:id="rId23"/>
    <p:sldId id="288" r:id="rId24"/>
    <p:sldId id="285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94919385076864E-2"/>
          <c:y val="9.2888044166892933E-2"/>
          <c:w val="0.93024793775778025"/>
          <c:h val="0.706156213231966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პენსია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</c:marker>
          <c:dLbls>
            <c:dLbl>
              <c:idx val="0"/>
              <c:layout>
                <c:manualLayout>
                  <c:x val="-3.3310484626921634E-2"/>
                  <c:y val="-2.517904011998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0E-4B3A-AF4C-3D7CF89ED197}"/>
                </c:ext>
              </c:extLst>
            </c:dLbl>
            <c:dLbl>
              <c:idx val="1"/>
              <c:layout>
                <c:manualLayout>
                  <c:x val="-2.7243589743589758E-2"/>
                  <c:y val="-3.374233128834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0E-4B3A-AF4C-3D7CF89ED197}"/>
                </c:ext>
              </c:extLst>
            </c:dLbl>
            <c:dLbl>
              <c:idx val="2"/>
              <c:layout>
                <c:manualLayout>
                  <c:x val="-2.7243589743589758E-2"/>
                  <c:y val="-3.0674846625766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0E-4B3A-AF4C-3D7CF89ED197}"/>
                </c:ext>
              </c:extLst>
            </c:dLbl>
            <c:dLbl>
              <c:idx val="3"/>
              <c:layout>
                <c:manualLayout>
                  <c:x val="-2.5641025641025678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0E-4B3A-AF4C-3D7CF89ED197}"/>
                </c:ext>
              </c:extLst>
            </c:dLbl>
            <c:dLbl>
              <c:idx val="4"/>
              <c:layout>
                <c:manualLayout>
                  <c:x val="-2.403846153846155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0E-4B3A-AF4C-3D7CF89ED197}"/>
                </c:ext>
              </c:extLst>
            </c:dLbl>
            <c:dLbl>
              <c:idx val="5"/>
              <c:layout>
                <c:manualLayout>
                  <c:x val="-2.4038461538461481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0E-4B3A-AF4C-3D7CF89ED197}"/>
                </c:ext>
              </c:extLst>
            </c:dLbl>
            <c:dLbl>
              <c:idx val="6"/>
              <c:layout>
                <c:manualLayout>
                  <c:x val="-2.2435897435897426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0E-4B3A-AF4C-3D7CF89ED197}"/>
                </c:ext>
              </c:extLst>
            </c:dLbl>
            <c:dLbl>
              <c:idx val="7"/>
              <c:layout>
                <c:manualLayout>
                  <c:x val="-2.083333333333336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0E-4B3A-AF4C-3D7CF89ED197}"/>
                </c:ext>
              </c:extLst>
            </c:dLbl>
            <c:dLbl>
              <c:idx val="8"/>
              <c:layout>
                <c:manualLayout>
                  <c:x val="-2.083333333333336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D0E-4B3A-AF4C-3D7CF89ED197}"/>
                </c:ext>
              </c:extLst>
            </c:dLbl>
            <c:dLbl>
              <c:idx val="9"/>
              <c:layout>
                <c:manualLayout>
                  <c:x val="-2.8846153846153851E-2"/>
                  <c:y val="-4.294478527607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D0E-4B3A-AF4C-3D7CF89ED197}"/>
                </c:ext>
              </c:extLst>
            </c:dLbl>
            <c:dLbl>
              <c:idx val="10"/>
              <c:layout>
                <c:manualLayout>
                  <c:x val="-3.5370852080989765E-2"/>
                  <c:y val="-3.413023803059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D0E-4B3A-AF4C-3D7CF89ED197}"/>
                </c:ext>
              </c:extLst>
            </c:dLbl>
            <c:dLbl>
              <c:idx val="11"/>
              <c:layout>
                <c:manualLayout>
                  <c:x val="-3.5370852080989765E-2"/>
                  <c:y val="-4.772219205357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D0E-4B3A-AF4C-3D7CF89ED197}"/>
                </c:ext>
              </c:extLst>
            </c:dLbl>
            <c:dLbl>
              <c:idx val="12"/>
              <c:layout>
                <c:manualLayout>
                  <c:x val="-2.5641025641025678E-2"/>
                  <c:y val="-3.374233128834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D0E-4B3A-AF4C-3D7CF89ED197}"/>
                </c:ext>
              </c:extLst>
            </c:dLbl>
            <c:dLbl>
              <c:idx val="13"/>
              <c:layout>
                <c:manualLayout>
                  <c:x val="-2.5641151827175385E-2"/>
                  <c:y val="-4.907975460122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D0E-4B3A-AF4C-3D7CF89ED197}"/>
                </c:ext>
              </c:extLst>
            </c:dLbl>
            <c:dLbl>
              <c:idx val="14"/>
              <c:layout>
                <c:manualLayout>
                  <c:x val="-2.2321428571428679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D0E-4B3A-AF4C-3D7CF89ED197}"/>
                </c:ext>
              </c:extLst>
            </c:dLbl>
            <c:dLbl>
              <c:idx val="15"/>
              <c:layout>
                <c:manualLayout>
                  <c:x val="-2.5297619047619048E-2"/>
                  <c:y val="-8.630952380952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D0E-4B3A-AF4C-3D7CF89ED197}"/>
                </c:ext>
              </c:extLst>
            </c:dLbl>
            <c:dLbl>
              <c:idx val="16"/>
              <c:layout>
                <c:manualLayout>
                  <c:x val="-3.273809523809524E-2"/>
                  <c:y val="-5.357142857142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D0E-4B3A-AF4C-3D7CF89ED197}"/>
                </c:ext>
              </c:extLst>
            </c:dLbl>
            <c:dLbl>
              <c:idx val="17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02619985001878E-2"/>
                      <c:h val="8.36011904761904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789-45F7-B37D-017B754BB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14</c:v>
                </c:pt>
                <c:pt idx="1">
                  <c:v>18</c:v>
                </c:pt>
                <c:pt idx="2">
                  <c:v>28</c:v>
                </c:pt>
                <c:pt idx="3">
                  <c:v>38</c:v>
                </c:pt>
                <c:pt idx="4">
                  <c:v>55</c:v>
                </c:pt>
                <c:pt idx="5">
                  <c:v>70</c:v>
                </c:pt>
                <c:pt idx="6">
                  <c:v>80</c:v>
                </c:pt>
                <c:pt idx="7">
                  <c:v>80</c:v>
                </c:pt>
                <c:pt idx="8">
                  <c:v>100</c:v>
                </c:pt>
                <c:pt idx="9">
                  <c:v>140</c:v>
                </c:pt>
                <c:pt idx="10">
                  <c:v>150</c:v>
                </c:pt>
                <c:pt idx="11">
                  <c:v>150</c:v>
                </c:pt>
                <c:pt idx="12">
                  <c:v>160</c:v>
                </c:pt>
                <c:pt idx="13">
                  <c:v>180</c:v>
                </c:pt>
                <c:pt idx="14">
                  <c:v>180</c:v>
                </c:pt>
                <c:pt idx="15">
                  <c:v>180</c:v>
                </c:pt>
                <c:pt idx="16">
                  <c:v>200</c:v>
                </c:pt>
                <c:pt idx="17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D0E-4B3A-AF4C-3D7CF89E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51040"/>
        <c:axId val="89092480"/>
      </c:lineChart>
      <c:catAx>
        <c:axId val="7255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092480"/>
        <c:crosses val="autoZero"/>
        <c:auto val="1"/>
        <c:lblAlgn val="ctr"/>
        <c:lblOffset val="100"/>
        <c:noMultiLvlLbl val="0"/>
      </c:catAx>
      <c:valAx>
        <c:axId val="8909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551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127425248314574E-2"/>
          <c:y val="0.89953937007874041"/>
          <c:w val="0.96991508414389438"/>
          <c:h val="8.37939632545932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rgbClr val="00808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Sheet1!$C$5:$C$10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Sheet1!$D$5:$D$10</c:f>
              <c:numCache>
                <c:formatCode>#,##0</c:formatCode>
                <c:ptCount val="6"/>
                <c:pt idx="0">
                  <c:v>19947900</c:v>
                </c:pt>
                <c:pt idx="1">
                  <c:v>23000000</c:v>
                </c:pt>
                <c:pt idx="2">
                  <c:v>23449100</c:v>
                </c:pt>
                <c:pt idx="3">
                  <c:v>26500800</c:v>
                </c:pt>
                <c:pt idx="4">
                  <c:v>35890000</c:v>
                </c:pt>
                <c:pt idx="5">
                  <c:v>37400000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1-47FD-9B13-848F23C5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125664"/>
        <c:axId val="309124680"/>
      </c:barChart>
      <c:catAx>
        <c:axId val="3091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124680"/>
        <c:crosses val="autoZero"/>
        <c:auto val="1"/>
        <c:lblAlgn val="ctr"/>
        <c:lblOffset val="100"/>
        <c:noMultiLvlLbl val="0"/>
      </c:catAx>
      <c:valAx>
        <c:axId val="30912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1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Sheet1!$A$85</c:f>
              <c:strCache>
                <c:ptCount val="1"/>
                <c:pt idx="0">
                  <c:v>დაშავებული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Sheet1!$B$84:$C$84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Sheet1!$B$85:$C$85</c:f>
              <c:numCache>
                <c:formatCode>General</c:formatCode>
                <c:ptCount val="2"/>
                <c:pt idx="0">
                  <c:v>168</c:v>
                </c:pt>
                <c:pt idx="1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62-4465-A894-795B86DE71E4}"/>
            </c:ext>
          </c:extLst>
        </c:ser>
        <c:ser>
          <c:idx val="1"/>
          <c:order val="1"/>
          <c:tx>
            <c:strRef>
              <c:f>Sheet1!$A$86</c:f>
              <c:strCache>
                <c:ptCount val="1"/>
                <c:pt idx="0">
                  <c:v>დაღუპული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Sheet1!$B$84:$C$84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Sheet1!$B$86:$C$86</c:f>
              <c:numCache>
                <c:formatCode>General</c:formatCode>
                <c:ptCount val="2"/>
                <c:pt idx="0">
                  <c:v>45</c:v>
                </c:pt>
                <c:pt idx="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62-4465-A894-795B86DE71E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5296176"/>
        <c:axId val="265291280"/>
      </c:lineChart>
      <c:catAx>
        <c:axId val="26529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291280"/>
        <c:crosses val="autoZero"/>
        <c:auto val="1"/>
        <c:lblAlgn val="ctr"/>
        <c:lblOffset val="100"/>
        <c:noMultiLvlLbl val="0"/>
      </c:catAx>
      <c:valAx>
        <c:axId val="26529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296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8CED5-9507-47AB-863F-BFE5F9BCB9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C796E6-7844-4C53-BA42-09DDEB8EABA4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განხორციელდა მოწყვლადი ჯგუფების საჭიროებების კვლევა და შესაბამისი ინტერვენციები</a:t>
          </a:r>
          <a:endParaRPr lang="en-US" sz="1400" b="1" u="sng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03DDCCB3-F195-4A34-A6C0-A390F162EC87}" type="parTrans" cxnId="{792E06B4-4DA4-4492-AE31-68D1B0021583}">
      <dgm:prSet/>
      <dgm:spPr/>
      <dgm:t>
        <a:bodyPr/>
        <a:lstStyle/>
        <a:p>
          <a:endParaRPr lang="en-US"/>
        </a:p>
      </dgm:t>
    </dgm:pt>
    <dgm:pt modelId="{14849F90-8CB0-42F7-BADA-232BD1D40B0E}" type="sibTrans" cxnId="{792E06B4-4DA4-4492-AE31-68D1B0021583}">
      <dgm:prSet/>
      <dgm:spPr/>
      <dgm:t>
        <a:bodyPr/>
        <a:lstStyle/>
        <a:p>
          <a:endParaRPr lang="en-US"/>
        </a:p>
      </dgm:t>
    </dgm:pt>
    <dgm:pt modelId="{67E7F1C9-9CAD-4AD7-936B-1A84FE65D415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rPr>
            <a:t>24 საათიანი ზრუნვის მომსახურებებისათვის მომზადდა  სახელმძღვანელო ინსტრუქციები</a:t>
          </a: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564B4350-66CB-490E-9CA0-327695F2BAF7}" type="parTrans" cxnId="{0C48D76D-716E-4933-9E59-61F396A1C871}">
      <dgm:prSet/>
      <dgm:spPr/>
      <dgm:t>
        <a:bodyPr/>
        <a:lstStyle/>
        <a:p>
          <a:endParaRPr lang="en-US"/>
        </a:p>
      </dgm:t>
    </dgm:pt>
    <dgm:pt modelId="{1E79BA83-6761-4D98-BD2D-B74107B4809B}" type="sibTrans" cxnId="{0C48D76D-716E-4933-9E59-61F396A1C871}">
      <dgm:prSet/>
      <dgm:spPr/>
      <dgm:t>
        <a:bodyPr/>
        <a:lstStyle/>
        <a:p>
          <a:endParaRPr lang="en-US"/>
        </a:p>
      </dgm:t>
    </dgm:pt>
    <dgm:pt modelId="{21634675-9B53-4E1E-B926-E646169A7044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დღის ცენტრების ქვეპროგრამით მოსარგებლე </a:t>
          </a:r>
          <a:r>
            <a:rPr lang="ka-GE" sz="1400" b="1" u="sng" dirty="0" smtClean="0">
              <a:solidFill>
                <a:schemeClr val="tx1">
                  <a:lumMod val="75000"/>
                  <a:lumOff val="25000"/>
                </a:schemeClr>
              </a:solidFill>
            </a:rPr>
            <a:t>2127 ბენეფიციარს 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გადეცა 160-ლარიანი კვების ვაუჩერი </a:t>
          </a:r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ჯამში 340 320 ლარის ღირებულების).</a:t>
          </a: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9618651B-35D2-43B0-8EBE-0CF8B9F4F3F1}" type="parTrans" cxnId="{DDA43CFB-2C60-439A-B04D-89503ED03DC2}">
      <dgm:prSet/>
      <dgm:spPr/>
      <dgm:t>
        <a:bodyPr/>
        <a:lstStyle/>
        <a:p>
          <a:endParaRPr lang="en-US"/>
        </a:p>
      </dgm:t>
    </dgm:pt>
    <dgm:pt modelId="{0614E64F-EE61-444A-B38F-7DF71FC2B587}" type="sibTrans" cxnId="{DDA43CFB-2C60-439A-B04D-89503ED03DC2}">
      <dgm:prSet/>
      <dgm:spPr/>
      <dgm:t>
        <a:bodyPr/>
        <a:lstStyle/>
        <a:p>
          <a:endParaRPr lang="en-US"/>
        </a:p>
      </dgm:t>
    </dgm:pt>
    <dgm:pt modelId="{FCA4A43E-ADD6-423D-B658-8F1B08CCE9AC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ქ. თბილისში გაიხსნა </a:t>
          </a:r>
          <a:r>
            <a:rPr lang="ka-GE" sz="1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საკარანტინე სივრცე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, რაც გულისხმობდა 24-საათიან ზრუნვის დაწესებულებებში გადაყვანამდე, ბავშვის 14 დღით განთავსებას.</a:t>
          </a: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B3DF568D-AD3C-4D56-9AE7-0978E3923A6E}" type="parTrans" cxnId="{380824C0-239F-41B9-B6D6-099443015CCC}">
      <dgm:prSet/>
      <dgm:spPr/>
      <dgm:t>
        <a:bodyPr/>
        <a:lstStyle/>
        <a:p>
          <a:endParaRPr lang="en-US"/>
        </a:p>
      </dgm:t>
    </dgm:pt>
    <dgm:pt modelId="{597C677C-A6C0-42A1-A8FC-D47CC75D68C3}" type="sibTrans" cxnId="{380824C0-239F-41B9-B6D6-099443015CCC}">
      <dgm:prSet/>
      <dgm:spPr/>
      <dgm:t>
        <a:bodyPr/>
        <a:lstStyle/>
        <a:p>
          <a:endParaRPr lang="en-US"/>
        </a:p>
      </dgm:t>
    </dgm:pt>
    <dgm:pt modelId="{622689EF-9332-4DB7-9A2A-88AB92E90A03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ძალადობის მსხვერპლთა თავშესაფარში მოეწყო </a:t>
          </a:r>
          <a:r>
            <a:rPr lang="ka-GE" sz="1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საიზოლაციო სივრცე, რაც გულისხმობდა 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ბენეფიციარების 14 დღით განთავსებას და ამის შემდეგ მათ თავშესაფრებში გადაყვანას.</a:t>
          </a: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0DCE49A3-98AF-4274-87D3-7ADC7C04268B}" type="parTrans" cxnId="{A94E674D-7300-4428-BE2E-603487285EDC}">
      <dgm:prSet/>
      <dgm:spPr/>
      <dgm:t>
        <a:bodyPr/>
        <a:lstStyle/>
        <a:p>
          <a:endParaRPr lang="en-US"/>
        </a:p>
      </dgm:t>
    </dgm:pt>
    <dgm:pt modelId="{B8D0FD07-0E13-4D70-A21F-E729ED701FD7}" type="sibTrans" cxnId="{A94E674D-7300-4428-BE2E-603487285EDC}">
      <dgm:prSet/>
      <dgm:spPr/>
      <dgm:t>
        <a:bodyPr/>
        <a:lstStyle/>
        <a:p>
          <a:endParaRPr lang="en-US"/>
        </a:p>
      </dgm:t>
    </dgm:pt>
    <dgm:pt modelId="{953FF00F-25BE-49E8-BFA1-5675A64BDC0A}" type="pres">
      <dgm:prSet presAssocID="{6038CED5-9507-47AB-863F-BFE5F9BCB9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D53DC-5B48-4767-BCFA-77D282BCC3D2}" type="pres">
      <dgm:prSet presAssocID="{69C796E6-7844-4C53-BA42-09DDEB8EABA4}" presName="parentText" presStyleLbl="node1" presStyleIdx="0" presStyleCnt="5" custScaleY="78406" custLinFactNeighborX="136" custLinFactNeighborY="-75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6447B-2E4E-452B-BA7B-78CA488EE545}" type="pres">
      <dgm:prSet presAssocID="{14849F90-8CB0-42F7-BADA-232BD1D40B0E}" presName="spacer" presStyleCnt="0"/>
      <dgm:spPr/>
    </dgm:pt>
    <dgm:pt modelId="{3E498579-2306-48B8-AD5D-2277407012B3}" type="pres">
      <dgm:prSet presAssocID="{67E7F1C9-9CAD-4AD7-936B-1A84FE65D415}" presName="parentText" presStyleLbl="node1" presStyleIdx="1" presStyleCnt="5" custScaleY="71682" custLinFactNeighborX="407" custLinFactNeighborY="-720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119EC-BB46-4032-B46F-75E01451069B}" type="pres">
      <dgm:prSet presAssocID="{1E79BA83-6761-4D98-BD2D-B74107B4809B}" presName="spacer" presStyleCnt="0"/>
      <dgm:spPr/>
    </dgm:pt>
    <dgm:pt modelId="{CAC6BE49-179C-4BED-A16F-5CB940FC7315}" type="pres">
      <dgm:prSet presAssocID="{21634675-9B53-4E1E-B926-E646169A7044}" presName="parentText" presStyleLbl="node1" presStyleIdx="2" presStyleCnt="5" custScaleY="126921" custLinFactY="-1722" custLinFactNeighborX="1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92839-8269-4945-BFEC-29BB31FDD7ED}" type="pres">
      <dgm:prSet presAssocID="{0614E64F-EE61-444A-B38F-7DF71FC2B587}" presName="spacer" presStyleCnt="0"/>
      <dgm:spPr/>
    </dgm:pt>
    <dgm:pt modelId="{D8EA2890-C793-4F6A-A6C6-4AA10AD7FE02}" type="pres">
      <dgm:prSet presAssocID="{FCA4A43E-ADD6-423D-B658-8F1B08CCE9AC}" presName="parentText" presStyleLbl="node1" presStyleIdx="3" presStyleCnt="5" custScaleY="87141" custLinFactNeighborX="407" custLinFactNeighborY="-67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48261-8C6F-47C6-9D91-8D8788B4F7BD}" type="pres">
      <dgm:prSet presAssocID="{597C677C-A6C0-42A1-A8FC-D47CC75D68C3}" presName="spacer" presStyleCnt="0"/>
      <dgm:spPr/>
    </dgm:pt>
    <dgm:pt modelId="{53CDFD58-73BB-4512-B015-B336D62BDACE}" type="pres">
      <dgm:prSet presAssocID="{622689EF-9332-4DB7-9A2A-88AB92E90A03}" presName="parentText" presStyleLbl="node1" presStyleIdx="4" presStyleCnt="5" custScaleY="87141" custLinFactNeighborY="-455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8D76D-716E-4933-9E59-61F396A1C871}" srcId="{6038CED5-9507-47AB-863F-BFE5F9BCB971}" destId="{67E7F1C9-9CAD-4AD7-936B-1A84FE65D415}" srcOrd="1" destOrd="0" parTransId="{564B4350-66CB-490E-9CA0-327695F2BAF7}" sibTransId="{1E79BA83-6761-4D98-BD2D-B74107B4809B}"/>
    <dgm:cxn modelId="{380824C0-239F-41B9-B6D6-099443015CCC}" srcId="{6038CED5-9507-47AB-863F-BFE5F9BCB971}" destId="{FCA4A43E-ADD6-423D-B658-8F1B08CCE9AC}" srcOrd="3" destOrd="0" parTransId="{B3DF568D-AD3C-4D56-9AE7-0978E3923A6E}" sibTransId="{597C677C-A6C0-42A1-A8FC-D47CC75D68C3}"/>
    <dgm:cxn modelId="{DDA43CFB-2C60-439A-B04D-89503ED03DC2}" srcId="{6038CED5-9507-47AB-863F-BFE5F9BCB971}" destId="{21634675-9B53-4E1E-B926-E646169A7044}" srcOrd="2" destOrd="0" parTransId="{9618651B-35D2-43B0-8EBE-0CF8B9F4F3F1}" sibTransId="{0614E64F-EE61-444A-B38F-7DF71FC2B587}"/>
    <dgm:cxn modelId="{74C01ADF-7B18-45A2-B695-40E263BD27A9}" type="presOf" srcId="{67E7F1C9-9CAD-4AD7-936B-1A84FE65D415}" destId="{3E498579-2306-48B8-AD5D-2277407012B3}" srcOrd="0" destOrd="0" presId="urn:microsoft.com/office/officeart/2005/8/layout/vList2"/>
    <dgm:cxn modelId="{650A2E63-4179-4483-BF35-173FB5D98B0E}" type="presOf" srcId="{6038CED5-9507-47AB-863F-BFE5F9BCB971}" destId="{953FF00F-25BE-49E8-BFA1-5675A64BDC0A}" srcOrd="0" destOrd="0" presId="urn:microsoft.com/office/officeart/2005/8/layout/vList2"/>
    <dgm:cxn modelId="{A596C597-2916-4655-AB1D-AA47FF88ACC8}" type="presOf" srcId="{69C796E6-7844-4C53-BA42-09DDEB8EABA4}" destId="{F90D53DC-5B48-4767-BCFA-77D282BCC3D2}" srcOrd="0" destOrd="0" presId="urn:microsoft.com/office/officeart/2005/8/layout/vList2"/>
    <dgm:cxn modelId="{5D69145A-686C-43E2-82E4-9C7BE0270EC1}" type="presOf" srcId="{21634675-9B53-4E1E-B926-E646169A7044}" destId="{CAC6BE49-179C-4BED-A16F-5CB940FC7315}" srcOrd="0" destOrd="0" presId="urn:microsoft.com/office/officeart/2005/8/layout/vList2"/>
    <dgm:cxn modelId="{792E06B4-4DA4-4492-AE31-68D1B0021583}" srcId="{6038CED5-9507-47AB-863F-BFE5F9BCB971}" destId="{69C796E6-7844-4C53-BA42-09DDEB8EABA4}" srcOrd="0" destOrd="0" parTransId="{03DDCCB3-F195-4A34-A6C0-A390F162EC87}" sibTransId="{14849F90-8CB0-42F7-BADA-232BD1D40B0E}"/>
    <dgm:cxn modelId="{A136663C-E5AA-4A4B-92CE-EE87C36FC8B6}" type="presOf" srcId="{FCA4A43E-ADD6-423D-B658-8F1B08CCE9AC}" destId="{D8EA2890-C793-4F6A-A6C6-4AA10AD7FE02}" srcOrd="0" destOrd="0" presId="urn:microsoft.com/office/officeart/2005/8/layout/vList2"/>
    <dgm:cxn modelId="{A94E674D-7300-4428-BE2E-603487285EDC}" srcId="{6038CED5-9507-47AB-863F-BFE5F9BCB971}" destId="{622689EF-9332-4DB7-9A2A-88AB92E90A03}" srcOrd="4" destOrd="0" parTransId="{0DCE49A3-98AF-4274-87D3-7ADC7C04268B}" sibTransId="{B8D0FD07-0E13-4D70-A21F-E729ED701FD7}"/>
    <dgm:cxn modelId="{E0F776B0-E622-458A-87C0-09DD485FE1A9}" type="presOf" srcId="{622689EF-9332-4DB7-9A2A-88AB92E90A03}" destId="{53CDFD58-73BB-4512-B015-B336D62BDACE}" srcOrd="0" destOrd="0" presId="urn:microsoft.com/office/officeart/2005/8/layout/vList2"/>
    <dgm:cxn modelId="{D1ED5CA7-3993-48C6-A6F8-E388C22A6024}" type="presParOf" srcId="{953FF00F-25BE-49E8-BFA1-5675A64BDC0A}" destId="{F90D53DC-5B48-4767-BCFA-77D282BCC3D2}" srcOrd="0" destOrd="0" presId="urn:microsoft.com/office/officeart/2005/8/layout/vList2"/>
    <dgm:cxn modelId="{27928AF7-E003-4295-9063-DB7605B2BF32}" type="presParOf" srcId="{953FF00F-25BE-49E8-BFA1-5675A64BDC0A}" destId="{0766447B-2E4E-452B-BA7B-78CA488EE545}" srcOrd="1" destOrd="0" presId="urn:microsoft.com/office/officeart/2005/8/layout/vList2"/>
    <dgm:cxn modelId="{9C1DD8D5-A49E-4D8A-AB51-CCF662B3E385}" type="presParOf" srcId="{953FF00F-25BE-49E8-BFA1-5675A64BDC0A}" destId="{3E498579-2306-48B8-AD5D-2277407012B3}" srcOrd="2" destOrd="0" presId="urn:microsoft.com/office/officeart/2005/8/layout/vList2"/>
    <dgm:cxn modelId="{0F8C4CB9-426C-497A-9A9D-4BAF2CC950FB}" type="presParOf" srcId="{953FF00F-25BE-49E8-BFA1-5675A64BDC0A}" destId="{2A6119EC-BB46-4032-B46F-75E01451069B}" srcOrd="3" destOrd="0" presId="urn:microsoft.com/office/officeart/2005/8/layout/vList2"/>
    <dgm:cxn modelId="{3D5249F1-107D-4CFA-B0D2-74A645D51267}" type="presParOf" srcId="{953FF00F-25BE-49E8-BFA1-5675A64BDC0A}" destId="{CAC6BE49-179C-4BED-A16F-5CB940FC7315}" srcOrd="4" destOrd="0" presId="urn:microsoft.com/office/officeart/2005/8/layout/vList2"/>
    <dgm:cxn modelId="{EF6C7B84-7202-412F-8705-2443D8620A0B}" type="presParOf" srcId="{953FF00F-25BE-49E8-BFA1-5675A64BDC0A}" destId="{D0F92839-8269-4945-BFEC-29BB31FDD7ED}" srcOrd="5" destOrd="0" presId="urn:microsoft.com/office/officeart/2005/8/layout/vList2"/>
    <dgm:cxn modelId="{8CE2535D-0595-4128-B3A3-3D97F852B991}" type="presParOf" srcId="{953FF00F-25BE-49E8-BFA1-5675A64BDC0A}" destId="{D8EA2890-C793-4F6A-A6C6-4AA10AD7FE02}" srcOrd="6" destOrd="0" presId="urn:microsoft.com/office/officeart/2005/8/layout/vList2"/>
    <dgm:cxn modelId="{F43B5777-9F44-4085-ACCA-BBE9BD00081E}" type="presParOf" srcId="{953FF00F-25BE-49E8-BFA1-5675A64BDC0A}" destId="{14648261-8C6F-47C6-9D91-8D8788B4F7BD}" srcOrd="7" destOrd="0" presId="urn:microsoft.com/office/officeart/2005/8/layout/vList2"/>
    <dgm:cxn modelId="{9BFF0580-F9A7-4466-BF70-5880DD262EC1}" type="presParOf" srcId="{953FF00F-25BE-49E8-BFA1-5675A64BDC0A}" destId="{53CDFD58-73BB-4512-B015-B336D62BDACE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56586-945E-48D3-B0E9-D66732D03E39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A24B8C-EE32-40F9-B7BF-79694000D179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სოციალურ მუშაკთა საქმიანობის პროფესიული ზედამხედველობა - სუპერვიზია.   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1714912-CB88-4229-B404-1084B6162143}" type="parTrans" cxnId="{F791EFAF-5F01-4138-ADD5-470B152DB2D2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6D790D8-DB63-4738-B58D-402EE3BE2644}" type="sibTrans" cxnId="{F791EFAF-5F01-4138-ADD5-470B152DB2D2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F87EDAA-3F78-4FEF-936E-7DF9A2F1B465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ვიწყებთ ფსიქოლოგების საქმიანობის პროფესიული ზედამხედველობას - სუპერვიზიას.    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FFAA7D-972C-46A3-BDF8-38736701246A}" type="parTrans" cxnId="{1EA7C23A-B1DD-4F75-91BC-33E8A9C9BA6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1108120-5FDD-47EE-8252-09AA0FC0223B}" type="sibTrans" cxnId="{1EA7C23A-B1DD-4F75-91BC-33E8A9C9BA6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3D032CB5-B492-433F-9535-A04200015784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მუშაობა სექსუალური ძალადობის მსხვერპლი ბავშვებისათვის ახალი სერვისის შექმნის მიმართულებით.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B224471-36E8-44C0-91A1-ACE62067A2D2}" type="parTrans" cxnId="{E428ED8A-6E1F-4707-A988-D8D0CA444B1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90BC81E-483B-478B-A367-1B53045A9D4B}" type="sibTrans" cxnId="{E428ED8A-6E1F-4707-A988-D8D0CA444B1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30E49FFE-910B-4DE3-863B-891A63A4EF95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 შშმპ დიდი ინსტიტუციების დეინსტიტუციონალიზაციის პროცესი პარტნიორ ორგანიზაციებთან ერთად 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BBEB824-36C1-4D1D-84F2-A1CEC98A45E3}" type="parTrans" cxnId="{37109E4C-1E49-41BA-BB85-BBB2BCDA67E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5614D01-3B2D-42B7-8D8D-7E3F399388D9}" type="sibTrans" cxnId="{37109E4C-1E49-41BA-BB85-BBB2BCDA67E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6E4BC90-3EBE-484E-9E7C-BBEBFB662ECB}">
      <dgm:prSet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 ჩვილ ბავშვთა სახლის დეინსტიტუციონალიზაციის პროცესი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127A278-D57E-4400-9467-87FEE38C595F}" type="parTrans" cxnId="{D43179FE-B74F-4DF1-856D-DAEC2BCF7858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0AB17FF-C3CB-4546-8793-787635615305}" type="sibTrans" cxnId="{D43179FE-B74F-4DF1-856D-DAEC2BCF7858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0BBA44F-4021-4ED9-BF8E-15A778F550E7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ფართოვდება  ბავშვთა დახმარების საკითხებზე საკონსულტაციო ცხელი ხაზის  - 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111</a:t>
          </a:r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მანდატი. </a:t>
          </a:r>
          <a:r>
            <a:rPr lang="ka-GE" sz="13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(ნარკო და აზარტულ თამაშებზე დამოკიდებულ</a:t>
          </a:r>
          <a:r>
            <a:rPr lang="en-GB" sz="13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ka-GE" sz="13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ბავშვთა და მოზარდთა კონსულტირება/დახმარება)</a:t>
          </a:r>
          <a:endParaRPr lang="en-US" sz="13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598C55B-F648-415A-A03C-3B209E4BAA76}" type="parTrans" cxnId="{8DF84A14-7338-4F4B-B47A-2FCE796D85D4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657D8F0-7530-4199-88D1-688652D0D72E}" type="sibTrans" cxnId="{8DF84A14-7338-4F4B-B47A-2FCE796D85D4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51F5297-9ADB-4406-BA6A-5DEE565238D0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მატერიალიზებული ვაუჩერის ელექტრონული შეტყობინებით ჩანაცვლების პროცესი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22A7E8E-5A50-4BF8-A597-68356A20930B}" type="parTrans" cxnId="{408E8332-07B4-4D53-B740-6ACE53394F4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01C2C18-D706-4FF8-9E04-D0457B857FFD}" type="sibTrans" cxnId="{408E8332-07B4-4D53-B740-6ACE53394F4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22DF01C-6BF1-4321-9322-3329C477D34C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შვილად აყვანის ერთიანი რეესტრის დიჯიტალიზაციის პროცესი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111209-3A0F-48AC-BAF3-28F2CFF4186E}" type="parTrans" cxnId="{4EC7EC17-4996-4923-965B-535C8442D63D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AE1D719-2C4C-4715-B82F-2DA9D20C4C9A}" type="sibTrans" cxnId="{4EC7EC17-4996-4923-965B-535C8442D63D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0D69599-1A61-4868-901A-CB00C2D06BD6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ქვეპროგრამების ადმინისტრირების შესაბამისი ელექტრონული პორტალის განახლების პროცესი.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AE944E3-FC02-425B-9330-0F67C3DFD249}" type="parTrans" cxnId="{A47076D6-8F52-4B00-893D-80835A1A3CD5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3DAEB192-3BFF-428A-BFF9-F300D48A472A}" type="sibTrans" cxnId="{A47076D6-8F52-4B00-893D-80835A1A3CD5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5285A6C-333F-4BF3-8571-8CCD00B08D16}" type="pres">
      <dgm:prSet presAssocID="{0FE56586-945E-48D3-B0E9-D66732D03E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07365-1998-4A17-808F-54DF6A76C71F}" type="pres">
      <dgm:prSet presAssocID="{ADA24B8C-EE32-40F9-B7BF-79694000D179}" presName="node" presStyleLbl="node1" presStyleIdx="0" presStyleCnt="9" custScaleY="144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77989-CFEA-4FFA-87F6-FC675AA24764}" type="pres">
      <dgm:prSet presAssocID="{26D790D8-DB63-4738-B58D-402EE3BE2644}" presName="sibTrans" presStyleCnt="0"/>
      <dgm:spPr/>
    </dgm:pt>
    <dgm:pt modelId="{08CCCB64-6D13-4809-A712-BAED074A4BC6}" type="pres">
      <dgm:prSet presAssocID="{9F87EDAA-3F78-4FEF-936E-7DF9A2F1B465}" presName="node" presStyleLbl="node1" presStyleIdx="1" presStyleCnt="9" custScaleY="142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56C73-1C96-453C-AD89-940B7F939E0C}" type="pres">
      <dgm:prSet presAssocID="{91108120-5FDD-47EE-8252-09AA0FC0223B}" presName="sibTrans" presStyleCnt="0"/>
      <dgm:spPr/>
    </dgm:pt>
    <dgm:pt modelId="{D51BCE21-4EA9-4B29-A866-8242C6BF83EC}" type="pres">
      <dgm:prSet presAssocID="{3D032CB5-B492-433F-9535-A04200015784}" presName="node" presStyleLbl="node1" presStyleIdx="2" presStyleCnt="9" custScaleY="144934" custLinFactNeighborX="-1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2A835-30B1-4772-846E-1414D11EE47C}" type="pres">
      <dgm:prSet presAssocID="{990BC81E-483B-478B-A367-1B53045A9D4B}" presName="sibTrans" presStyleCnt="0"/>
      <dgm:spPr/>
    </dgm:pt>
    <dgm:pt modelId="{E363DF58-6EB9-4B91-B934-DF928EC5519C}" type="pres">
      <dgm:prSet presAssocID="{30E49FFE-910B-4DE3-863B-891A63A4EF95}" presName="node" presStyleLbl="node1" presStyleIdx="3" presStyleCnt="9" custScaleY="147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C1CAC-8159-4A1E-A450-E94D4C358FA0}" type="pres">
      <dgm:prSet presAssocID="{E5614D01-3B2D-42B7-8D8D-7E3F399388D9}" presName="sibTrans" presStyleCnt="0"/>
      <dgm:spPr/>
    </dgm:pt>
    <dgm:pt modelId="{6759644E-1EA5-426B-9669-049A6124F095}" type="pres">
      <dgm:prSet presAssocID="{66E4BC90-3EBE-484E-9E7C-BBEBFB662ECB}" presName="node" presStyleLbl="node1" presStyleIdx="4" presStyleCnt="9" custScaleY="149358" custLinFactNeighborX="185" custLinFactNeighborY="1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DC714-D529-41C3-8524-F43CED53AE8B}" type="pres">
      <dgm:prSet presAssocID="{80AB17FF-C3CB-4546-8793-787635615305}" presName="sibTrans" presStyleCnt="0"/>
      <dgm:spPr/>
    </dgm:pt>
    <dgm:pt modelId="{3F3F91E2-FD7C-4B26-BA45-48CCCE20790A}" type="pres">
      <dgm:prSet presAssocID="{80BBA44F-4021-4ED9-BF8E-15A778F550E7}" presName="node" presStyleLbl="node1" presStyleIdx="5" presStyleCnt="9" custScaleY="13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CFF4D-F51E-4AA5-AABE-F59E5C38F990}" type="pres">
      <dgm:prSet presAssocID="{0657D8F0-7530-4199-88D1-688652D0D72E}" presName="sibTrans" presStyleCnt="0"/>
      <dgm:spPr/>
    </dgm:pt>
    <dgm:pt modelId="{528CA5E3-6175-454A-BCF0-C12DF0D4398A}" type="pres">
      <dgm:prSet presAssocID="{051F5297-9ADB-4406-BA6A-5DEE565238D0}" presName="node" presStyleLbl="node1" presStyleIdx="6" presStyleCnt="9" custScaleY="13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97506-6EB2-4267-B958-3F1528C2BE62}" type="pres">
      <dgm:prSet presAssocID="{B01C2C18-D706-4FF8-9E04-D0457B857FFD}" presName="sibTrans" presStyleCnt="0"/>
      <dgm:spPr/>
    </dgm:pt>
    <dgm:pt modelId="{019CA367-3615-44E1-890B-FF997431F99D}" type="pres">
      <dgm:prSet presAssocID="{722DF01C-6BF1-4321-9322-3329C477D34C}" presName="node" presStyleLbl="node1" presStyleIdx="7" presStyleCnt="9" custScaleY="132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90F5B-5376-47A7-8657-24A460875FB2}" type="pres">
      <dgm:prSet presAssocID="{8AE1D719-2C4C-4715-B82F-2DA9D20C4C9A}" presName="sibTrans" presStyleCnt="0"/>
      <dgm:spPr/>
    </dgm:pt>
    <dgm:pt modelId="{18CA937A-F41F-4EBD-B6DF-82C1EF8389E5}" type="pres">
      <dgm:prSet presAssocID="{D0D69599-1A61-4868-901A-CB00C2D06BD6}" presName="node" presStyleLbl="node1" presStyleIdx="8" presStyleCnt="9" custScaleY="132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45B9A-39CF-4F4A-96E0-5FA62647B9C7}" type="presOf" srcId="{66E4BC90-3EBE-484E-9E7C-BBEBFB662ECB}" destId="{6759644E-1EA5-426B-9669-049A6124F095}" srcOrd="0" destOrd="0" presId="urn:microsoft.com/office/officeart/2005/8/layout/default#1"/>
    <dgm:cxn modelId="{6235DF97-7137-4867-A979-A01710F5D04A}" type="presOf" srcId="{30E49FFE-910B-4DE3-863B-891A63A4EF95}" destId="{E363DF58-6EB9-4B91-B934-DF928EC5519C}" srcOrd="0" destOrd="0" presId="urn:microsoft.com/office/officeart/2005/8/layout/default#1"/>
    <dgm:cxn modelId="{706341E3-A012-47F1-BA09-735544756B67}" type="presOf" srcId="{D0D69599-1A61-4868-901A-CB00C2D06BD6}" destId="{18CA937A-F41F-4EBD-B6DF-82C1EF8389E5}" srcOrd="0" destOrd="0" presId="urn:microsoft.com/office/officeart/2005/8/layout/default#1"/>
    <dgm:cxn modelId="{DD372AD1-9B1A-407D-A6AE-C2127693E836}" type="presOf" srcId="{80BBA44F-4021-4ED9-BF8E-15A778F550E7}" destId="{3F3F91E2-FD7C-4B26-BA45-48CCCE20790A}" srcOrd="0" destOrd="0" presId="urn:microsoft.com/office/officeart/2005/8/layout/default#1"/>
    <dgm:cxn modelId="{D43179FE-B74F-4DF1-856D-DAEC2BCF7858}" srcId="{0FE56586-945E-48D3-B0E9-D66732D03E39}" destId="{66E4BC90-3EBE-484E-9E7C-BBEBFB662ECB}" srcOrd="4" destOrd="0" parTransId="{F127A278-D57E-4400-9467-87FEE38C595F}" sibTransId="{80AB17FF-C3CB-4546-8793-787635615305}"/>
    <dgm:cxn modelId="{6E8CC634-8D5D-49B8-84D2-86F43D9D01E9}" type="presOf" srcId="{0FE56586-945E-48D3-B0E9-D66732D03E39}" destId="{85285A6C-333F-4BF3-8571-8CCD00B08D16}" srcOrd="0" destOrd="0" presId="urn:microsoft.com/office/officeart/2005/8/layout/default#1"/>
    <dgm:cxn modelId="{A47076D6-8F52-4B00-893D-80835A1A3CD5}" srcId="{0FE56586-945E-48D3-B0E9-D66732D03E39}" destId="{D0D69599-1A61-4868-901A-CB00C2D06BD6}" srcOrd="8" destOrd="0" parTransId="{BAE944E3-FC02-425B-9330-0F67C3DFD249}" sibTransId="{3DAEB192-3BFF-428A-BFF9-F300D48A472A}"/>
    <dgm:cxn modelId="{E428ED8A-6E1F-4707-A988-D8D0CA444B1B}" srcId="{0FE56586-945E-48D3-B0E9-D66732D03E39}" destId="{3D032CB5-B492-433F-9535-A04200015784}" srcOrd="2" destOrd="0" parTransId="{1B224471-36E8-44C0-91A1-ACE62067A2D2}" sibTransId="{990BC81E-483B-478B-A367-1B53045A9D4B}"/>
    <dgm:cxn modelId="{8DF84A14-7338-4F4B-B47A-2FCE796D85D4}" srcId="{0FE56586-945E-48D3-B0E9-D66732D03E39}" destId="{80BBA44F-4021-4ED9-BF8E-15A778F550E7}" srcOrd="5" destOrd="0" parTransId="{6598C55B-F648-415A-A03C-3B209E4BAA76}" sibTransId="{0657D8F0-7530-4199-88D1-688652D0D72E}"/>
    <dgm:cxn modelId="{408E8332-07B4-4D53-B740-6ACE53394F49}" srcId="{0FE56586-945E-48D3-B0E9-D66732D03E39}" destId="{051F5297-9ADB-4406-BA6A-5DEE565238D0}" srcOrd="6" destOrd="0" parTransId="{322A7E8E-5A50-4BF8-A597-68356A20930B}" sibTransId="{B01C2C18-D706-4FF8-9E04-D0457B857FFD}"/>
    <dgm:cxn modelId="{37109E4C-1E49-41BA-BB85-BBB2BCDA67EC}" srcId="{0FE56586-945E-48D3-B0E9-D66732D03E39}" destId="{30E49FFE-910B-4DE3-863B-891A63A4EF95}" srcOrd="3" destOrd="0" parTransId="{DBBEB824-36C1-4D1D-84F2-A1CEC98A45E3}" sibTransId="{E5614D01-3B2D-42B7-8D8D-7E3F399388D9}"/>
    <dgm:cxn modelId="{D90BEAAF-834E-4D77-B7D7-F9524DB059FD}" type="presOf" srcId="{9F87EDAA-3F78-4FEF-936E-7DF9A2F1B465}" destId="{08CCCB64-6D13-4809-A712-BAED074A4BC6}" srcOrd="0" destOrd="0" presId="urn:microsoft.com/office/officeart/2005/8/layout/default#1"/>
    <dgm:cxn modelId="{4EC7EC17-4996-4923-965B-535C8442D63D}" srcId="{0FE56586-945E-48D3-B0E9-D66732D03E39}" destId="{722DF01C-6BF1-4321-9322-3329C477D34C}" srcOrd="7" destOrd="0" parTransId="{40111209-3A0F-48AC-BAF3-28F2CFF4186E}" sibTransId="{8AE1D719-2C4C-4715-B82F-2DA9D20C4C9A}"/>
    <dgm:cxn modelId="{8436E311-77C1-47AF-A3D0-8615D5B6FD3E}" type="presOf" srcId="{722DF01C-6BF1-4321-9322-3329C477D34C}" destId="{019CA367-3615-44E1-890B-FF997431F99D}" srcOrd="0" destOrd="0" presId="urn:microsoft.com/office/officeart/2005/8/layout/default#1"/>
    <dgm:cxn modelId="{1EA7C23A-B1DD-4F75-91BC-33E8A9C9BA60}" srcId="{0FE56586-945E-48D3-B0E9-D66732D03E39}" destId="{9F87EDAA-3F78-4FEF-936E-7DF9A2F1B465}" srcOrd="1" destOrd="0" parTransId="{43FFAA7D-972C-46A3-BDF8-38736701246A}" sibTransId="{91108120-5FDD-47EE-8252-09AA0FC0223B}"/>
    <dgm:cxn modelId="{E4884591-1AC6-425A-86F1-C3CA1862F683}" type="presOf" srcId="{051F5297-9ADB-4406-BA6A-5DEE565238D0}" destId="{528CA5E3-6175-454A-BCF0-C12DF0D4398A}" srcOrd="0" destOrd="0" presId="urn:microsoft.com/office/officeart/2005/8/layout/default#1"/>
    <dgm:cxn modelId="{CC21D4EA-7806-42EF-86B9-520CF4FEC392}" type="presOf" srcId="{ADA24B8C-EE32-40F9-B7BF-79694000D179}" destId="{22907365-1998-4A17-808F-54DF6A76C71F}" srcOrd="0" destOrd="0" presId="urn:microsoft.com/office/officeart/2005/8/layout/default#1"/>
    <dgm:cxn modelId="{F791EFAF-5F01-4138-ADD5-470B152DB2D2}" srcId="{0FE56586-945E-48D3-B0E9-D66732D03E39}" destId="{ADA24B8C-EE32-40F9-B7BF-79694000D179}" srcOrd="0" destOrd="0" parTransId="{91714912-CB88-4229-B404-1084B6162143}" sibTransId="{26D790D8-DB63-4738-B58D-402EE3BE2644}"/>
    <dgm:cxn modelId="{0C1C22D5-2B4B-4820-8835-1D945CAD8F6D}" type="presOf" srcId="{3D032CB5-B492-433F-9535-A04200015784}" destId="{D51BCE21-4EA9-4B29-A866-8242C6BF83EC}" srcOrd="0" destOrd="0" presId="urn:microsoft.com/office/officeart/2005/8/layout/default#1"/>
    <dgm:cxn modelId="{E1BABDC4-D963-4DC0-84FA-293737F59BA0}" type="presParOf" srcId="{85285A6C-333F-4BF3-8571-8CCD00B08D16}" destId="{22907365-1998-4A17-808F-54DF6A76C71F}" srcOrd="0" destOrd="0" presId="urn:microsoft.com/office/officeart/2005/8/layout/default#1"/>
    <dgm:cxn modelId="{73DC8E1B-52BD-4171-9ABA-DA2EDFC881EE}" type="presParOf" srcId="{85285A6C-333F-4BF3-8571-8CCD00B08D16}" destId="{E9B77989-CFEA-4FFA-87F6-FC675AA24764}" srcOrd="1" destOrd="0" presId="urn:microsoft.com/office/officeart/2005/8/layout/default#1"/>
    <dgm:cxn modelId="{B2B2E024-C842-4F46-A5A6-FE6483FA6A2D}" type="presParOf" srcId="{85285A6C-333F-4BF3-8571-8CCD00B08D16}" destId="{08CCCB64-6D13-4809-A712-BAED074A4BC6}" srcOrd="2" destOrd="0" presId="urn:microsoft.com/office/officeart/2005/8/layout/default#1"/>
    <dgm:cxn modelId="{25BC7432-F9BB-4C2B-8232-E48397163183}" type="presParOf" srcId="{85285A6C-333F-4BF3-8571-8CCD00B08D16}" destId="{CDB56C73-1C96-453C-AD89-940B7F939E0C}" srcOrd="3" destOrd="0" presId="urn:microsoft.com/office/officeart/2005/8/layout/default#1"/>
    <dgm:cxn modelId="{E24AC36A-090F-45E4-8E9C-C93D152ABCC8}" type="presParOf" srcId="{85285A6C-333F-4BF3-8571-8CCD00B08D16}" destId="{D51BCE21-4EA9-4B29-A866-8242C6BF83EC}" srcOrd="4" destOrd="0" presId="urn:microsoft.com/office/officeart/2005/8/layout/default#1"/>
    <dgm:cxn modelId="{D5513066-4602-448A-B726-1B6F898B24D2}" type="presParOf" srcId="{85285A6C-333F-4BF3-8571-8CCD00B08D16}" destId="{57E2A835-30B1-4772-846E-1414D11EE47C}" srcOrd="5" destOrd="0" presId="urn:microsoft.com/office/officeart/2005/8/layout/default#1"/>
    <dgm:cxn modelId="{3B985FF5-DD0F-487D-A7C5-0B4693F32783}" type="presParOf" srcId="{85285A6C-333F-4BF3-8571-8CCD00B08D16}" destId="{E363DF58-6EB9-4B91-B934-DF928EC5519C}" srcOrd="6" destOrd="0" presId="urn:microsoft.com/office/officeart/2005/8/layout/default#1"/>
    <dgm:cxn modelId="{64C3AB6C-F3ED-4550-8CD6-B98BF348D26F}" type="presParOf" srcId="{85285A6C-333F-4BF3-8571-8CCD00B08D16}" destId="{FF7C1CAC-8159-4A1E-A450-E94D4C358FA0}" srcOrd="7" destOrd="0" presId="urn:microsoft.com/office/officeart/2005/8/layout/default#1"/>
    <dgm:cxn modelId="{5861F97D-35C5-4BE0-851C-9FFDEAA01950}" type="presParOf" srcId="{85285A6C-333F-4BF3-8571-8CCD00B08D16}" destId="{6759644E-1EA5-426B-9669-049A6124F095}" srcOrd="8" destOrd="0" presId="urn:microsoft.com/office/officeart/2005/8/layout/default#1"/>
    <dgm:cxn modelId="{0B1DEEB4-9544-4692-8C47-C29293F271D8}" type="presParOf" srcId="{85285A6C-333F-4BF3-8571-8CCD00B08D16}" destId="{72EDC714-D529-41C3-8524-F43CED53AE8B}" srcOrd="9" destOrd="0" presId="urn:microsoft.com/office/officeart/2005/8/layout/default#1"/>
    <dgm:cxn modelId="{69E9D05A-5C86-404F-A32F-E094395E648E}" type="presParOf" srcId="{85285A6C-333F-4BF3-8571-8CCD00B08D16}" destId="{3F3F91E2-FD7C-4B26-BA45-48CCCE20790A}" srcOrd="10" destOrd="0" presId="urn:microsoft.com/office/officeart/2005/8/layout/default#1"/>
    <dgm:cxn modelId="{F63D7D27-CF07-45E5-BB0F-CE6CEC26270E}" type="presParOf" srcId="{85285A6C-333F-4BF3-8571-8CCD00B08D16}" destId="{C8CCFF4D-F51E-4AA5-AABE-F59E5C38F990}" srcOrd="11" destOrd="0" presId="urn:microsoft.com/office/officeart/2005/8/layout/default#1"/>
    <dgm:cxn modelId="{317315FC-C14C-47C1-8856-12AEBE068D22}" type="presParOf" srcId="{85285A6C-333F-4BF3-8571-8CCD00B08D16}" destId="{528CA5E3-6175-454A-BCF0-C12DF0D4398A}" srcOrd="12" destOrd="0" presId="urn:microsoft.com/office/officeart/2005/8/layout/default#1"/>
    <dgm:cxn modelId="{27C53573-ECBD-41B0-B66A-D09AC1C1F2F5}" type="presParOf" srcId="{85285A6C-333F-4BF3-8571-8CCD00B08D16}" destId="{EA497506-6EB2-4267-B958-3F1528C2BE62}" srcOrd="13" destOrd="0" presId="urn:microsoft.com/office/officeart/2005/8/layout/default#1"/>
    <dgm:cxn modelId="{ECFE831A-987E-4CEC-85ED-57DFE5AF389D}" type="presParOf" srcId="{85285A6C-333F-4BF3-8571-8CCD00B08D16}" destId="{019CA367-3615-44E1-890B-FF997431F99D}" srcOrd="14" destOrd="0" presId="urn:microsoft.com/office/officeart/2005/8/layout/default#1"/>
    <dgm:cxn modelId="{9428A3FD-8F9B-4B1D-B864-53514CA481AE}" type="presParOf" srcId="{85285A6C-333F-4BF3-8571-8CCD00B08D16}" destId="{CF090F5B-5376-47A7-8657-24A460875FB2}" srcOrd="15" destOrd="0" presId="urn:microsoft.com/office/officeart/2005/8/layout/default#1"/>
    <dgm:cxn modelId="{2E86C264-21BF-4191-9359-BC7028F50F14}" type="presParOf" srcId="{85285A6C-333F-4BF3-8571-8CCD00B08D16}" destId="{18CA937A-F41F-4EBD-B6DF-82C1EF8389E5}" srcOrd="1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53DC-5B48-4767-BCFA-77D282BCC3D2}">
      <dsp:nvSpPr>
        <dsp:cNvPr id="0" name=""/>
        <dsp:cNvSpPr/>
      </dsp:nvSpPr>
      <dsp:spPr>
        <a:xfrm>
          <a:off x="0" y="90832"/>
          <a:ext cx="7021576" cy="954044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განხორციელდა მოწყვლადი ჯგუფების საჭიროებების კვლევა და შესაბამისი ინტერვენციები</a:t>
          </a:r>
          <a:endParaRPr lang="en-US" sz="1400" b="1" u="sng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46573" y="137405"/>
        <a:ext cx="6928430" cy="860898"/>
      </dsp:txXfrm>
    </dsp:sp>
    <dsp:sp modelId="{3E498579-2306-48B8-AD5D-2277407012B3}">
      <dsp:nvSpPr>
        <dsp:cNvPr id="0" name=""/>
        <dsp:cNvSpPr/>
      </dsp:nvSpPr>
      <dsp:spPr>
        <a:xfrm>
          <a:off x="0" y="1239093"/>
          <a:ext cx="7021576" cy="872226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rPr>
            <a:t>24 საათიანი ზრუნვის მომსახურებებისათვის მომზადდა  სახელმძღვანელო ინსტრუქციები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42579" y="1281672"/>
        <a:ext cx="6936418" cy="787068"/>
      </dsp:txXfrm>
    </dsp:sp>
    <dsp:sp modelId="{CAC6BE49-179C-4BED-A16F-5CB940FC7315}">
      <dsp:nvSpPr>
        <dsp:cNvPr id="0" name=""/>
        <dsp:cNvSpPr/>
      </dsp:nvSpPr>
      <dsp:spPr>
        <a:xfrm>
          <a:off x="0" y="2225263"/>
          <a:ext cx="7021576" cy="1544374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დღის ცენტრების ქვეპროგრამით მოსარგებლე </a:t>
          </a:r>
          <a:r>
            <a:rPr lang="ka-GE" sz="1400" b="1" u="sng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2127 ბენეფიციარს 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გადეცა 160-ლარიანი კვების ვაუჩერი </a:t>
          </a:r>
          <a:r>
            <a:rPr 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ჯამში 340 320 ლარის ღირებულების).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75390" y="2300653"/>
        <a:ext cx="6870796" cy="1393594"/>
      </dsp:txXfrm>
    </dsp:sp>
    <dsp:sp modelId="{D8EA2890-C793-4F6A-A6C6-4AA10AD7FE02}">
      <dsp:nvSpPr>
        <dsp:cNvPr id="0" name=""/>
        <dsp:cNvSpPr/>
      </dsp:nvSpPr>
      <dsp:spPr>
        <a:xfrm>
          <a:off x="0" y="4039394"/>
          <a:ext cx="7021576" cy="1060331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ქ. თბილისში გაიხსნა </a:t>
          </a:r>
          <a:r>
            <a:rPr lang="ka-GE" sz="14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საკარანტინე სივრცე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, რაც გულისხმობდა 24-საათიან ზრუნვის დაწესებულებებში გადაყვანამდე, ბავშვის 14 დღით განთავსებას.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51761" y="4091155"/>
        <a:ext cx="6918054" cy="956809"/>
      </dsp:txXfrm>
    </dsp:sp>
    <dsp:sp modelId="{53CDFD58-73BB-4512-B015-B336D62BDACE}">
      <dsp:nvSpPr>
        <dsp:cNvPr id="0" name=""/>
        <dsp:cNvSpPr/>
      </dsp:nvSpPr>
      <dsp:spPr>
        <a:xfrm>
          <a:off x="0" y="5327335"/>
          <a:ext cx="7021576" cy="1060331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ძალადობის მსხვერპლთა თავშესაფარში მოეწყო </a:t>
          </a:r>
          <a:r>
            <a:rPr lang="ka-GE" sz="14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საიზოლაციო სივრცე, რაც გულისხმობდა 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ბენეფიციარების 14 დღით განთავსებას და ამის შემდეგ მათ თავშესაფრებში გადაყვანას.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51761" y="5379096"/>
        <a:ext cx="6918054" cy="956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07365-1998-4A17-808F-54DF6A76C71F}">
      <dsp:nvSpPr>
        <dsp:cNvPr id="0" name=""/>
        <dsp:cNvSpPr/>
      </dsp:nvSpPr>
      <dsp:spPr>
        <a:xfrm>
          <a:off x="4107" y="518399"/>
          <a:ext cx="2223883" cy="1924024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სოციალურ მუშაკთა საქმიანობის პროფესიული ზედამხედველობა - სუპერვიზია.   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107" y="518399"/>
        <a:ext cx="2223883" cy="1924024"/>
      </dsp:txXfrm>
    </dsp:sp>
    <dsp:sp modelId="{08CCCB64-6D13-4809-A712-BAED074A4BC6}">
      <dsp:nvSpPr>
        <dsp:cNvPr id="0" name=""/>
        <dsp:cNvSpPr/>
      </dsp:nvSpPr>
      <dsp:spPr>
        <a:xfrm>
          <a:off x="2450379" y="526912"/>
          <a:ext cx="2223883" cy="1906998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ვიწყებთ ფსიქოლოგების საქმიანობის პროფესიული ზედამხედველობას - სუპერვიზიას.    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50379" y="526912"/>
        <a:ext cx="2223883" cy="1906998"/>
      </dsp:txXfrm>
    </dsp:sp>
    <dsp:sp modelId="{D51BCE21-4EA9-4B29-A866-8242C6BF83EC}">
      <dsp:nvSpPr>
        <dsp:cNvPr id="0" name=""/>
        <dsp:cNvSpPr/>
      </dsp:nvSpPr>
      <dsp:spPr>
        <a:xfrm>
          <a:off x="4857622" y="513462"/>
          <a:ext cx="2223883" cy="1933898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მუშაობა სექსუალური ძალადობის მსხვერპლი ბავშვებისათვის ახალი სერვისის შექმნის მიმართულებით.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857622" y="513462"/>
        <a:ext cx="2223883" cy="1933898"/>
      </dsp:txXfrm>
    </dsp:sp>
    <dsp:sp modelId="{E363DF58-6EB9-4B91-B934-DF928EC5519C}">
      <dsp:nvSpPr>
        <dsp:cNvPr id="0" name=""/>
        <dsp:cNvSpPr/>
      </dsp:nvSpPr>
      <dsp:spPr>
        <a:xfrm>
          <a:off x="7342923" y="499318"/>
          <a:ext cx="2223883" cy="1962185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 შშმპ დიდი ინსტიტუციების დეინსტიტუციონალიზაციის პროცესი პარტნიორ ორგანიზაციებთან ერთად 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342923" y="499318"/>
        <a:ext cx="2223883" cy="1962185"/>
      </dsp:txXfrm>
    </dsp:sp>
    <dsp:sp modelId="{6759644E-1EA5-426B-9669-049A6124F095}">
      <dsp:nvSpPr>
        <dsp:cNvPr id="0" name=""/>
        <dsp:cNvSpPr/>
      </dsp:nvSpPr>
      <dsp:spPr>
        <a:xfrm>
          <a:off x="9793303" y="508845"/>
          <a:ext cx="2223883" cy="1992928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 ჩვილ ბავშვთა სახლის დეინსტიტუციონალიზაციის პროცესი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9793303" y="508845"/>
        <a:ext cx="2223883" cy="1992928"/>
      </dsp:txXfrm>
    </dsp:sp>
    <dsp:sp modelId="{3F3F91E2-FD7C-4B26-BA45-48CCCE20790A}">
      <dsp:nvSpPr>
        <dsp:cNvPr id="0" name=""/>
        <dsp:cNvSpPr/>
      </dsp:nvSpPr>
      <dsp:spPr>
        <a:xfrm>
          <a:off x="1227243" y="2699598"/>
          <a:ext cx="2223883" cy="1792192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ფართოვდება  ბავშვთა დახმარების საკითხებზე საკონსულტაციო ცხელი ხაზის  - 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111</a:t>
          </a: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მანდატი. </a:t>
          </a:r>
          <a:r>
            <a:rPr lang="ka-GE" sz="13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(ნარკო და აზარტულ თამაშებზე დამოკიდებულ</a:t>
          </a:r>
          <a:r>
            <a:rPr lang="en-GB" sz="13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ka-GE" sz="13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ბავშვთა და მოზარდთა კონსულტირება/დახმარება)</a:t>
          </a:r>
          <a:endParaRPr lang="en-US" sz="13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7243" y="2699598"/>
        <a:ext cx="2223883" cy="1792192"/>
      </dsp:txXfrm>
    </dsp:sp>
    <dsp:sp modelId="{528CA5E3-6175-454A-BCF0-C12DF0D4398A}">
      <dsp:nvSpPr>
        <dsp:cNvPr id="0" name=""/>
        <dsp:cNvSpPr/>
      </dsp:nvSpPr>
      <dsp:spPr>
        <a:xfrm>
          <a:off x="3673515" y="2699264"/>
          <a:ext cx="2223883" cy="1792859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მატერიალიზებული ვაუჩერის ელექტრონული შეტყობინებით ჩანაცვლების პროცესი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673515" y="2699264"/>
        <a:ext cx="2223883" cy="1792859"/>
      </dsp:txXfrm>
    </dsp:sp>
    <dsp:sp modelId="{019CA367-3615-44E1-890B-FF997431F99D}">
      <dsp:nvSpPr>
        <dsp:cNvPr id="0" name=""/>
        <dsp:cNvSpPr/>
      </dsp:nvSpPr>
      <dsp:spPr>
        <a:xfrm>
          <a:off x="6119787" y="2709125"/>
          <a:ext cx="2223883" cy="1773138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შვილად აყვანის ერთიანი რეესტრის დიჯიტალიზაციის პროცესი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119787" y="2709125"/>
        <a:ext cx="2223883" cy="1773138"/>
      </dsp:txXfrm>
    </dsp:sp>
    <dsp:sp modelId="{18CA937A-F41F-4EBD-B6DF-82C1EF8389E5}">
      <dsp:nvSpPr>
        <dsp:cNvPr id="0" name=""/>
        <dsp:cNvSpPr/>
      </dsp:nvSpPr>
      <dsp:spPr>
        <a:xfrm>
          <a:off x="8566059" y="2712714"/>
          <a:ext cx="2223883" cy="1765959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ქვეპროგრამების ადმინისტრირების შესაბამისი ელექტრონული პორტალის განახლების პროცესი.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566059" y="2712714"/>
        <a:ext cx="2223883" cy="1765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379EB-4341-46A3-8D0C-10374E326C3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93DED-54D6-49B3-81AB-6A811C8E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D1C4-F4A5-4831-869C-137A216B3A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D1C4-F4A5-4831-869C-137A216B3A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65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22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8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5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FB6E28-4E0B-451D-9C4C-B07029F8C4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27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4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5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5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46BD-222E-4E83-A85F-B7D4D9E5B92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cidh/whoda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smtClean="0"/>
              <a:t>სოციალური დაცვის სისტემა  - 12 თვის ანგარიში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49" y="228599"/>
            <a:ext cx="10463893" cy="410029"/>
          </a:xfrm>
        </p:spPr>
        <p:txBody>
          <a:bodyPr>
            <a:noAutofit/>
          </a:bodyPr>
          <a:lstStyle/>
          <a:p>
            <a:pPr algn="ctr"/>
            <a:r>
              <a:rPr lang="ka-GE" sz="2200" b="1" dirty="0" smtClean="0"/>
              <a:t>სოციალური რეაბილიტაციისა და </a:t>
            </a:r>
            <a:r>
              <a:rPr lang="ka-GE" sz="2200" b="1" smtClean="0"/>
              <a:t>ბავშვზე </a:t>
            </a:r>
            <a:r>
              <a:rPr lang="ka-GE" sz="2200" b="1" smtClean="0"/>
              <a:t>ზრუნვის მომსახურებები</a:t>
            </a:r>
            <a:endParaRPr lang="en-GB" sz="2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6" y="889501"/>
            <a:ext cx="3409950" cy="4930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r>
              <a:rPr lang="ka-GE" sz="1300" b="1" u="sng" dirty="0" smtClean="0"/>
              <a:t>ოჯახის გაძლიერების მომსახურებები</a:t>
            </a: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 lvl="0">
              <a:buFont typeface="Wingdings" pitchFamily="2" charset="2"/>
              <a:buChar char="Ø"/>
              <a:defRPr/>
            </a:pPr>
            <a:r>
              <a:rPr lang="ka-GE" sz="1300" dirty="0" smtClean="0"/>
              <a:t>კრიზისულ მდგომარეობაშიმყოფი ბავშვიანი ოჯახების დახმარების ქვეპროგრამა.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ka-GE" sz="1300" dirty="0" smtClean="0"/>
              <a:t>მზრუნველობამოკლებული ბავშვების რეინტეგრაციის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 lvl="0">
              <a:buFont typeface="Wingdings" pitchFamily="2" charset="2"/>
              <a:buChar char="Ø"/>
              <a:defRPr/>
            </a:pPr>
            <a:r>
              <a:rPr lang="ka-GE" sz="1300" dirty="0" smtClean="0"/>
              <a:t>დღის ცენტრებში მომსახურებით უზრუნველყოფის ქვეპროგრამა.</a:t>
            </a:r>
          </a:p>
          <a:p>
            <a:pPr lvl="0">
              <a:defRPr/>
            </a:pPr>
            <a:endParaRPr lang="en-US" sz="1300" dirty="0" smtClean="0"/>
          </a:p>
          <a:p>
            <a:pPr marL="0" lvl="0" indent="0">
              <a:buNone/>
              <a:defRPr/>
            </a:pPr>
            <a:r>
              <a:rPr lang="en-US" sz="1300" dirty="0" smtClean="0"/>
              <a:t>  </a:t>
            </a:r>
            <a:r>
              <a:rPr lang="ka-GE" sz="1300" dirty="0" smtClean="0"/>
              <a:t>წლის განმავლობაში მომსახურებით სარგებლობს </a:t>
            </a:r>
            <a:r>
              <a:rPr lang="ka-GE" sz="1300" b="1" dirty="0" smtClean="0"/>
              <a:t>4300</a:t>
            </a:r>
            <a:r>
              <a:rPr lang="ka-GE" sz="1300" dirty="0" smtClean="0"/>
              <a:t> ბენეფიციარი</a:t>
            </a:r>
            <a:endParaRPr lang="en-US" sz="1300" dirty="0" smtClean="0"/>
          </a:p>
          <a:p>
            <a:pPr>
              <a:buNone/>
            </a:pP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5750" y="918076"/>
            <a:ext cx="3952875" cy="5235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1300" b="1" u="sng" dirty="0" smtClean="0"/>
              <a:t>მხარდაჭერის მომსახურებები</a:t>
            </a:r>
            <a:endParaRPr lang="en-US" sz="1300" b="1" u="sng" dirty="0" smtClean="0"/>
          </a:p>
          <a:p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ბავშვთა ადრეული განვითარების ხელშეწყობის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ბავშვთა რეაბილიტაცია/აბილიტაციის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ომის მონაწილეთა რეაბილიტაციის ხელშეწყობის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დღის ცენტრებში მომსახურებით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დამხმარე საშუალებებით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ყრუთა კომუნიკაციის ხელშეწყობის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განვითარების მძიმე და ღრმა შეფერხების მქონე ბავშვთა ბინაზე მოვლით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300" dirty="0" smtClean="0">
                <a:latin typeface="Sylfaen" pitchFamily="18" charset="0"/>
              </a:rPr>
              <a:t>   </a:t>
            </a:r>
            <a:r>
              <a:rPr lang="ka-GE" sz="1300" dirty="0" smtClean="0">
                <a:latin typeface="Sylfaen" pitchFamily="18" charset="0"/>
              </a:rPr>
              <a:t>წლის განმავლობაში მომსახურებით სარგებლობს </a:t>
            </a:r>
            <a:r>
              <a:rPr lang="ka-GE" sz="1300" b="1" dirty="0" smtClean="0">
                <a:latin typeface="Sylfaen" pitchFamily="18" charset="0"/>
              </a:rPr>
              <a:t>6000</a:t>
            </a:r>
            <a:r>
              <a:rPr lang="ka-GE" sz="1300" dirty="0" smtClean="0">
                <a:latin typeface="Sylfaen" pitchFamily="18" charset="0"/>
              </a:rPr>
              <a:t> -მდე ბენეფიციარი</a:t>
            </a:r>
            <a:endParaRPr lang="en-US" sz="1300" dirty="0" smtClean="0">
              <a:latin typeface="Sylfaen" pitchFamily="18" charset="0"/>
            </a:endParaRPr>
          </a:p>
          <a:p>
            <a:pPr>
              <a:buNone/>
            </a:pP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239125" y="917575"/>
            <a:ext cx="3952875" cy="5483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1300" b="1" u="sng" dirty="0" smtClean="0"/>
              <a:t>24-საათიანი სერვისები</a:t>
            </a:r>
            <a:endParaRPr lang="en-US" sz="1300" b="1" u="sng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დედათა და ბავშვთა თავშესაფრით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მინდობით აღზრდის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მცირე საოჯახო ტიპის სახლებში მომსახურებით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 marL="265113" indent="-176213"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მიუსაფარ </a:t>
            </a:r>
            <a:r>
              <a:rPr lang="en-US" sz="1300" dirty="0" smtClean="0"/>
              <a:t> </a:t>
            </a:r>
            <a:r>
              <a:rPr lang="ka-GE" sz="1300" dirty="0" smtClean="0"/>
              <a:t>ბავშვთა თავშესაფრით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სათემო ორგანიზაციებში მომსახურებით უზრუნველყოფის ქვეპროგრამა</a:t>
            </a:r>
            <a:r>
              <a:rPr lang="en-US" sz="1300" dirty="0" smtClean="0"/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მძიმე და ღრმა შეზღუდული შესაძლებლობის ან ჯანმრთელობის პრობლემების მქონე ბავშვთა სპეციალიზებული საოჯახო ტიპის მომსახურების ქვეპროგრამა.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 smtClean="0"/>
              <a:t>     </a:t>
            </a:r>
            <a:r>
              <a:rPr lang="ka-GE" sz="1300" dirty="0" smtClean="0"/>
              <a:t>წლის განმავლობაში მომსახურებით </a:t>
            </a:r>
            <a:r>
              <a:rPr lang="en-US" sz="1300" dirty="0" smtClean="0"/>
              <a:t>    </a:t>
            </a:r>
            <a:r>
              <a:rPr lang="ka-GE" sz="1300" dirty="0" smtClean="0"/>
              <a:t>სარგებლობს </a:t>
            </a:r>
            <a:r>
              <a:rPr lang="ka-GE" sz="1300" b="1" dirty="0" smtClean="0"/>
              <a:t>2400</a:t>
            </a:r>
            <a:r>
              <a:rPr lang="ka-GE" sz="1300" dirty="0" smtClean="0"/>
              <a:t> -მდე ბენეფიციარი</a:t>
            </a:r>
            <a:endParaRPr lang="en-US" sz="1300" dirty="0" smtClean="0"/>
          </a:p>
          <a:p>
            <a:pPr>
              <a:buNone/>
            </a:pP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E:\Users\Ljinjikhadze\Desktop\სააგენტოს პრეზენტაცია\სხვადასხვა\შშმპ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4" y="5143500"/>
            <a:ext cx="2032450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2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08515-CAF4-49DE-81A3-673AD8438CA4}"/>
              </a:ext>
            </a:extLst>
          </p:cNvPr>
          <p:cNvSpPr txBox="1"/>
          <p:nvPr/>
        </p:nvSpPr>
        <p:spPr>
          <a:xfrm>
            <a:off x="-23229" y="4393176"/>
            <a:ext cx="426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dirty="0">
                <a:solidFill>
                  <a:schemeClr val="bg1">
                    <a:alpha val="21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მიღწევები</a:t>
            </a:r>
            <a:endParaRPr lang="en-US" sz="4800" dirty="0">
              <a:solidFill>
                <a:schemeClr val="bg1">
                  <a:alpha val="21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5193792" y="735811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5694903" y="440859"/>
            <a:ext cx="6392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შეზღუდული შესაძლებლობის მქონე პირების შეფასების სოციალური მოდელი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24DE2-437F-4F08-A15D-D66189015634}"/>
              </a:ext>
            </a:extLst>
          </p:cNvPr>
          <p:cNvSpPr/>
          <p:nvPr/>
        </p:nvSpPr>
        <p:spPr>
          <a:xfrm>
            <a:off x="1735970" y="2058888"/>
            <a:ext cx="9122664" cy="4092089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73DD7CC-CA10-44AA-91EE-401373FC62D9}"/>
              </a:ext>
            </a:extLst>
          </p:cNvPr>
          <p:cNvSpPr txBox="1"/>
          <p:nvPr/>
        </p:nvSpPr>
        <p:spPr>
          <a:xfrm>
            <a:off x="2043125" y="2441509"/>
            <a:ext cx="82376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BPG DejaVu Sans" panose="020B0603030804020204" pitchFamily="34" charset="0"/>
              </a:defRPr>
            </a:lvl1pPr>
            <a:lvl2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BPG DejaVu Sans" panose="020B0603030804020204" pitchFamily="34" charset="0"/>
              </a:defRPr>
            </a:lvl2pPr>
          </a:lstStyle>
          <a:p>
            <a:r>
              <a:rPr lang="ka-GE" sz="1800" dirty="0"/>
              <a:t>შეზღუდული შესაძლებლობის შეფასებისა და სტატუსის განსაზღვრის ახალი მეთოდოლოგიისა და სისტემის </a:t>
            </a:r>
            <a:r>
              <a:rPr lang="ka-GE" sz="1800" dirty="0" smtClean="0"/>
              <a:t>პილოტირება განხორციელდა  </a:t>
            </a:r>
            <a:r>
              <a:rPr lang="ka-GE" sz="1800" dirty="0"/>
              <a:t>აჭარის </a:t>
            </a:r>
            <a:r>
              <a:rPr lang="ka-GE" sz="1800" dirty="0" smtClean="0"/>
              <a:t>რეგიონში</a:t>
            </a:r>
          </a:p>
          <a:p>
            <a:r>
              <a:rPr lang="ka-GE" sz="1800" dirty="0"/>
              <a:t>ზრდასრული შშმ პირების შეფასებისთვის შერჩეული იქნა ინსტრუმენტი - </a:t>
            </a:r>
            <a:r>
              <a:rPr lang="ka-GE" sz="1800" dirty="0">
                <a:hlinkClick r:id="rId3"/>
              </a:rPr>
              <a:t> Disability Assessment Schedule 2.0 (WHODAS 2.0</a:t>
            </a:r>
            <a:r>
              <a:rPr lang="ka-GE" sz="1800" dirty="0" smtClean="0">
                <a:hlinkClick r:id="rId3"/>
              </a:rPr>
              <a:t>)</a:t>
            </a:r>
            <a:endParaRPr lang="ka-GE" sz="1800" dirty="0" smtClean="0"/>
          </a:p>
          <a:p>
            <a:r>
              <a:rPr lang="ka-GE" sz="1800" dirty="0"/>
              <a:t>18 წლამდე ასაკის ბავშვებისათვს - </a:t>
            </a:r>
            <a:r>
              <a:rPr lang="ka-GE" sz="1800" dirty="0" smtClean="0"/>
              <a:t>MDS, </a:t>
            </a:r>
            <a:r>
              <a:rPr lang="ka-GE" sz="1800" dirty="0"/>
              <a:t>რომელიც შემუშავდა ჯანმრთელობის მსოფლიო ორგანიზაციის კითხვარის -Model Disability Survey - მოდიფიცირების </a:t>
            </a:r>
            <a:r>
              <a:rPr lang="ka-GE" sz="1800" dirty="0" smtClean="0"/>
              <a:t>შედეგად</a:t>
            </a:r>
          </a:p>
          <a:p>
            <a:r>
              <a:rPr lang="ka-GE" sz="1800" dirty="0"/>
              <a:t>საფრანგეთის განვითარების სააგენტოს ტექნიკური </a:t>
            </a:r>
            <a:r>
              <a:rPr lang="ka-GE" sz="1800" dirty="0" smtClean="0"/>
              <a:t>მხარდაჭერით პილოტირება ხორციელდება სამცხე-ჯავახეთის რეგიონში;</a:t>
            </a:r>
          </a:p>
          <a:p>
            <a:r>
              <a:rPr lang="ka-GE" sz="1800" dirty="0" smtClean="0"/>
              <a:t>ახალ საპილოტე რეგიონად განისაზღვრა შიდა ქართლი (გორი, ხაშური)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8432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/>
      <p:bldP spid="49" grpId="0" animBg="1"/>
      <p:bldP spid="50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14" y="306194"/>
            <a:ext cx="4723721" cy="1294040"/>
          </a:xfrm>
        </p:spPr>
        <p:txBody>
          <a:bodyPr>
            <a:normAutofit/>
          </a:bodyPr>
          <a:lstStyle/>
          <a:p>
            <a:r>
              <a:rPr lang="ka-GE" sz="22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ტეფიკინგი, ქალთა მიმართ და ოჯახში ძალადობა</a:t>
            </a:r>
            <a:endParaRPr lang="en-GB" sz="2200" b="1" dirty="0">
              <a:solidFill>
                <a:srgbClr val="7030A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20FD9-B138-4DF3-87B4-0457294E84D2}"/>
              </a:ext>
            </a:extLst>
          </p:cNvPr>
          <p:cNvSpPr/>
          <p:nvPr/>
        </p:nvSpPr>
        <p:spPr>
          <a:xfrm>
            <a:off x="6763429" y="746213"/>
            <a:ext cx="3790271" cy="3077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a-GE" sz="1400" dirty="0" smtClean="0">
                <a:cs typeface="Calibri" panose="020F0502020204030204" pitchFamily="34" charset="0"/>
              </a:rPr>
              <a:t>თავშესაფრის მომსახურებით ისარგებლა</a:t>
            </a:r>
            <a:endParaRPr lang="ka-GE" sz="1400" dirty="0">
              <a:cs typeface="Calibri" panose="020F0502020204030204" pitchFamily="34" charset="0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10605619" y="1556869"/>
            <a:ext cx="1586381" cy="1001062"/>
            <a:chOff x="3744413" y="72012"/>
            <a:chExt cx="1001062" cy="1001062"/>
          </a:xfrm>
        </p:grpSpPr>
        <p:sp>
          <p:nvSpPr>
            <p:cNvPr id="18" name="Oval 17"/>
            <p:cNvSpPr/>
            <p:nvPr/>
          </p:nvSpPr>
          <p:spPr>
            <a:xfrm>
              <a:off x="3744413" y="72012"/>
              <a:ext cx="1001062" cy="1001062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891015" y="218614"/>
              <a:ext cx="707858" cy="70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5092" tIns="11430" rIns="55092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491</a:t>
              </a:r>
              <a:r>
                <a:rPr lang="ka-GE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 </a:t>
              </a:r>
              <a:r>
                <a:rPr lang="ka-GE" sz="1200" b="1" kern="1200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ბენეფიციარმა</a:t>
              </a:r>
              <a:endParaRPr lang="en-US" sz="1200" b="1" kern="12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20FD9-B138-4DF3-87B4-0457294E84D2}"/>
              </a:ext>
            </a:extLst>
          </p:cNvPr>
          <p:cNvSpPr/>
          <p:nvPr/>
        </p:nvSpPr>
        <p:spPr>
          <a:xfrm>
            <a:off x="6753904" y="1803488"/>
            <a:ext cx="3790271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a-GE" sz="1400" dirty="0" smtClean="0">
                <a:cs typeface="Calibri" panose="020F0502020204030204" pitchFamily="34" charset="0"/>
              </a:rPr>
              <a:t>კრიზისული ცენტრის მომსახურებით ისარგებლა</a:t>
            </a:r>
            <a:endParaRPr lang="ka-GE" sz="1400" dirty="0">
              <a:cs typeface="Calibri" panose="020F0502020204030204" pitchFamily="34" charset="0"/>
            </a:endParaRPr>
          </a:p>
        </p:txBody>
      </p:sp>
      <p:grpSp>
        <p:nvGrpSpPr>
          <p:cNvPr id="21" name="Group 16"/>
          <p:cNvGrpSpPr/>
          <p:nvPr/>
        </p:nvGrpSpPr>
        <p:grpSpPr>
          <a:xfrm>
            <a:off x="10605619" y="423394"/>
            <a:ext cx="1586381" cy="1001062"/>
            <a:chOff x="3744413" y="72012"/>
            <a:chExt cx="1001062" cy="1001062"/>
          </a:xfrm>
        </p:grpSpPr>
        <p:sp>
          <p:nvSpPr>
            <p:cNvPr id="22" name="Oval 21"/>
            <p:cNvSpPr/>
            <p:nvPr/>
          </p:nvSpPr>
          <p:spPr>
            <a:xfrm>
              <a:off x="3744413" y="72012"/>
              <a:ext cx="1001062" cy="1001062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3891015" y="218614"/>
              <a:ext cx="707858" cy="70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5092" tIns="11430" rIns="55092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513 </a:t>
              </a:r>
              <a:r>
                <a:rPr lang="ka-GE" sz="1200" b="1" kern="1200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ბენეფიციარმა</a:t>
              </a:r>
              <a:endParaRPr lang="en-US" sz="1200" b="1" kern="12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8520FD9-B138-4DF3-87B4-0457294E84D2}"/>
              </a:ext>
            </a:extLst>
          </p:cNvPr>
          <p:cNvSpPr/>
          <p:nvPr/>
        </p:nvSpPr>
        <p:spPr>
          <a:xfrm>
            <a:off x="6772954" y="2822663"/>
            <a:ext cx="3790271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a-GE" sz="1400" dirty="0" smtClean="0">
                <a:cs typeface="Calibri" panose="020F0502020204030204" pitchFamily="34" charset="0"/>
              </a:rPr>
              <a:t>ძალადობის საკითხებზე საკონსულტაციო ცხელი ხაზის  </a:t>
            </a:r>
            <a:r>
              <a:rPr lang="ka-GE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116 006   </a:t>
            </a:r>
            <a:r>
              <a:rPr lang="ka-GE" sz="1400" dirty="0" smtClean="0">
                <a:cs typeface="Calibri" panose="020F0502020204030204" pitchFamily="34" charset="0"/>
              </a:rPr>
              <a:t>მომსახურებით ისარგებლა</a:t>
            </a:r>
            <a:endParaRPr lang="ka-GE" sz="1400" dirty="0">
              <a:cs typeface="Calibri" panose="020F0502020204030204" pitchFamily="34" charset="0"/>
            </a:endParaRPr>
          </a:p>
        </p:txBody>
      </p:sp>
      <p:grpSp>
        <p:nvGrpSpPr>
          <p:cNvPr id="25" name="Group 16"/>
          <p:cNvGrpSpPr/>
          <p:nvPr/>
        </p:nvGrpSpPr>
        <p:grpSpPr>
          <a:xfrm>
            <a:off x="10605619" y="2757019"/>
            <a:ext cx="1586381" cy="1001062"/>
            <a:chOff x="3744413" y="72012"/>
            <a:chExt cx="1001062" cy="1001062"/>
          </a:xfrm>
        </p:grpSpPr>
        <p:sp>
          <p:nvSpPr>
            <p:cNvPr id="26" name="Oval 25"/>
            <p:cNvSpPr/>
            <p:nvPr/>
          </p:nvSpPr>
          <p:spPr>
            <a:xfrm>
              <a:off x="3744413" y="72012"/>
              <a:ext cx="1001062" cy="1001062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891015" y="218614"/>
              <a:ext cx="707858" cy="70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5092" tIns="11430" rIns="55092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2082    </a:t>
              </a:r>
              <a:r>
                <a:rPr lang="ka-GE" sz="1200" b="1" kern="1200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პირმა</a:t>
              </a:r>
              <a:endParaRPr lang="en-US" sz="1200" b="1" kern="12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8520FD9-B138-4DF3-87B4-0457294E84D2}"/>
              </a:ext>
            </a:extLst>
          </p:cNvPr>
          <p:cNvSpPr/>
          <p:nvPr/>
        </p:nvSpPr>
        <p:spPr>
          <a:xfrm>
            <a:off x="6811054" y="4175213"/>
            <a:ext cx="3790271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a-GE" sz="1400" dirty="0" smtClean="0">
                <a:cs typeface="Calibri" panose="020F0502020204030204" pitchFamily="34" charset="0"/>
              </a:rPr>
              <a:t>ბავშვთა დახმარების ცხელი ხაზის </a:t>
            </a:r>
            <a:r>
              <a:rPr lang="ka-GE" sz="20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111</a:t>
            </a:r>
            <a:r>
              <a:rPr lang="ka-GE" sz="2000" b="1" dirty="0" smtClean="0">
                <a:cs typeface="Calibri" panose="020F0502020204030204" pitchFamily="34" charset="0"/>
              </a:rPr>
              <a:t> </a:t>
            </a:r>
            <a:r>
              <a:rPr lang="ka-GE" sz="1400" dirty="0" smtClean="0">
                <a:cs typeface="Calibri" panose="020F0502020204030204" pitchFamily="34" charset="0"/>
              </a:rPr>
              <a:t>მომსახურებით ისარგებლა</a:t>
            </a:r>
            <a:endParaRPr lang="ka-GE" sz="1400" dirty="0">
              <a:cs typeface="Calibri" panose="020F0502020204030204" pitchFamily="34" charset="0"/>
            </a:endParaRPr>
          </a:p>
        </p:txBody>
      </p:sp>
      <p:grpSp>
        <p:nvGrpSpPr>
          <p:cNvPr id="29" name="Group 16"/>
          <p:cNvGrpSpPr/>
          <p:nvPr/>
        </p:nvGrpSpPr>
        <p:grpSpPr>
          <a:xfrm>
            <a:off x="10605619" y="3947644"/>
            <a:ext cx="1586381" cy="1001062"/>
            <a:chOff x="3744413" y="72012"/>
            <a:chExt cx="1001062" cy="1001062"/>
          </a:xfrm>
        </p:grpSpPr>
        <p:sp>
          <p:nvSpPr>
            <p:cNvPr id="30" name="Oval 29"/>
            <p:cNvSpPr/>
            <p:nvPr/>
          </p:nvSpPr>
          <p:spPr>
            <a:xfrm>
              <a:off x="3744413" y="72012"/>
              <a:ext cx="1001062" cy="1001062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891015" y="218614"/>
              <a:ext cx="707858" cy="70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5092" tIns="11430" rIns="55092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5</a:t>
              </a:r>
              <a:r>
                <a:rPr lang="ka-GE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67</a:t>
              </a:r>
              <a:endParaRPr lang="en-US" sz="1200" b="1" kern="12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43" y="1589383"/>
            <a:ext cx="6404882" cy="40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28"/>
          <p:cNvSpPr txBox="1">
            <a:spLocks/>
          </p:cNvSpPr>
          <p:nvPr/>
        </p:nvSpPr>
        <p:spPr bwMode="auto">
          <a:xfrm>
            <a:off x="704849" y="5724525"/>
            <a:ext cx="6067426" cy="98901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თავშესაფარი      თბილისი, გორი,  ქუთაისი,  ბათუმი ,  სიღნაღი    </a:t>
            </a:r>
            <a:b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/>
            </a:r>
            <a:b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კრიზისული      თბილისი, გორი, ქუთაისი, ოზურგეთი, მარნეული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/>
            </a:r>
            <a:b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  <p:pic>
        <p:nvPicPr>
          <p:cNvPr id="34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850" y="3952875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4067175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075" y="3476625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600" y="3429000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25" y="4267200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912135" y="4219575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473735" y="3600450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435760" y="3629025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283485" y="3733800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750210" y="4629150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5800" y="5619750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987960" y="6029325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04" y="1684653"/>
            <a:ext cx="4023951" cy="1896747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 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E1E61CB-0F72-4928-9F18-CFACFB2CDD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04080" y="0"/>
          <a:ext cx="7021576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 descr="cid:WC20200422110531.63A7B1@moh.gov.ge">
            <a:extLst>
              <a:ext uri="{FF2B5EF4-FFF2-40B4-BE49-F238E27FC236}">
                <a16:creationId xmlns:a16="http://schemas.microsoft.com/office/drawing/2014/main" id="{2AB952F8-F5BE-4845-9800-C215E9A2692F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5121"/>
          <a:stretch/>
        </p:blipFill>
        <p:spPr bwMode="auto">
          <a:xfrm>
            <a:off x="1391593" y="3725042"/>
            <a:ext cx="1188322" cy="9558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lumMod val="50000"/>
                <a:lumOff val="50000"/>
                <a:alpha val="73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85825" y="1671935"/>
            <a:ext cx="3162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კორონავირუსით  (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SARS-COV-2) </a:t>
            </a:r>
            <a:r>
              <a:rPr lang="ka-G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გამოწვეული ინფექციის  (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COVID-19) </a:t>
            </a:r>
            <a:r>
              <a:rPr lang="ka-G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გავრცელების პირობებში განხორციელებული საქმიანობა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293688"/>
            <a:ext cx="10213521" cy="1477962"/>
          </a:xfrm>
        </p:spPr>
        <p:txBody>
          <a:bodyPr>
            <a:normAutofit/>
          </a:bodyPr>
          <a:lstStyle/>
          <a:p>
            <a:r>
              <a:rPr lang="ka-GE" sz="36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    </a:t>
            </a:r>
            <a:r>
              <a:rPr lang="ka-GE" sz="36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მიმდინარე და დაგეგმილი პროცესები 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4196F8A-0F94-4DF1-BEF9-3971BEFDC81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4813" y="958004"/>
          <a:ext cx="12017187" cy="497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6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Sylfaen" panose="010A0502050306030303" pitchFamily="18" charset="0"/>
              </a:rPr>
              <a:t>შრომის </a:t>
            </a:r>
            <a:r>
              <a:rPr lang="ka-GE" sz="3200" b="1"/>
              <a:t>უსაფრთხოების </a:t>
            </a:r>
            <a:r>
              <a:rPr lang="ka-GE" sz="3200" b="1"/>
              <a:t>მიმართულებით </a:t>
            </a:r>
            <a:r>
              <a:rPr lang="ka-GE" sz="3200" b="1" smtClean="0"/>
              <a:t/>
            </a:r>
            <a:br>
              <a:rPr lang="ka-GE" sz="3200" b="1" smtClean="0"/>
            </a:br>
            <a:r>
              <a:rPr lang="ka-GE" sz="3200" b="1" smtClean="0"/>
              <a:t>განხორციელებული საქმიანობა</a:t>
            </a:r>
            <a:endParaRPr lang="en-US" sz="3200" b="1" dirty="0">
              <a:latin typeface="Sylfaen" panose="010A0502050306030303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7512" y="6256887"/>
            <a:ext cx="11524488" cy="58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a-GE" dirty="0" smtClean="0">
                <a:latin typeface="Sylfaen" panose="010A0502050306030303" pitchFamily="18" charset="0"/>
              </a:rPr>
              <a:t>ერთად შევქმნათ უსაფრთხო სამუშაო გარემო!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816569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ინსტიტუციური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7456714" y="565821"/>
            <a:ext cx="3903176" cy="908644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41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a-GE" sz="1200" b="1" smtClean="0"/>
                <a:t>2020 წლის იანვარში დეპარტამენტის სამმართველოების სტრუქტურა ჩაქმოყალიბდა შემდეგნაირად:</a:t>
              </a:r>
              <a:endParaRPr lang="en-US" sz="12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7579196" y="2007213"/>
            <a:ext cx="3780694" cy="687573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24187" y="3296118"/>
              <a:ext cx="3490712" cy="38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smtClean="0"/>
                <a:t>ინსპექტირების სამმართველოში შეიქმნა  აქვს 4 განყოფილება: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7579196" y="2733162"/>
            <a:ext cx="3886812" cy="1230417"/>
            <a:chOff x="7785362" y="4655791"/>
            <a:chExt cx="3886812" cy="6511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785362" y="4784491"/>
              <a:ext cx="3886812" cy="52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Tx/>
                <a:buChar char="-"/>
              </a:pPr>
              <a:r>
                <a:rPr lang="ka-GE" sz="1200" smtClean="0"/>
                <a:t>მსუბუქი მრეწველობის განყოფილება</a:t>
              </a:r>
            </a:p>
            <a:p>
              <a:pPr marL="171450" lvl="0" indent="-171450">
                <a:buFontTx/>
                <a:buChar char="-"/>
              </a:pPr>
              <a:r>
                <a:rPr lang="ka-GE" sz="1200" smtClean="0"/>
                <a:t>მშენებლობის განყოფილება </a:t>
              </a:r>
            </a:p>
            <a:p>
              <a:pPr marL="171450" lvl="0" indent="-171450">
                <a:buFontTx/>
                <a:buChar char="-"/>
              </a:pPr>
              <a:r>
                <a:rPr lang="ka-GE" sz="1200" smtClean="0"/>
                <a:t>სამთო-მოპოვებითი მრეწველობის განყოფილება; </a:t>
              </a:r>
            </a:p>
            <a:p>
              <a:pPr marL="171450" lvl="0" indent="-171450">
                <a:buFontTx/>
                <a:buChar char="-"/>
              </a:pPr>
              <a:r>
                <a:rPr lang="ka-GE" sz="1200" smtClean="0"/>
                <a:t>მომსახურების სექტორის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7579196" y="3994066"/>
            <a:ext cx="3780694" cy="915392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8014383" y="5416678"/>
              <a:ext cx="3418109" cy="290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smtClean="0"/>
                <a:t>მონიტორინგისა და ზედამხედველობის სამმართველოში შეიქმნა 2 განყოფილება: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6906179" y="262988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980715" y="1523400"/>
            <a:ext cx="729342" cy="4348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579196" y="5118146"/>
            <a:ext cx="3780694" cy="1402397"/>
            <a:chOff x="7796790" y="3958977"/>
            <a:chExt cx="3780694" cy="7412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89"/>
              <a:ext cx="3512799" cy="70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Tx/>
                <a:buChar char="-"/>
              </a:pPr>
              <a:r>
                <a:rPr lang="ka-GE" sz="1200" smtClean="0"/>
                <a:t>უბედური შემთხვევის მოკვლევისა და სწრაფი რეაგირების განყოფილება; </a:t>
              </a:r>
            </a:p>
            <a:p>
              <a:pPr marL="171450" indent="-171450" algn="just">
                <a:buFontTx/>
                <a:buChar char="-"/>
              </a:pPr>
              <a:r>
                <a:rPr lang="ka-GE" sz="1200" smtClean="0"/>
                <a:t>იძულებითი შრომის, შრომითი ექსპლუატაციის პრევენციის და შრომითი უფლებების განყოფილება.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172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შრომის</a:t>
            </a:r>
            <a:r>
              <a:rPr lang="en-US" sz="3200" dirty="0"/>
              <a:t> </a:t>
            </a:r>
            <a:r>
              <a:rPr lang="en-US" sz="3200" dirty="0" err="1"/>
              <a:t>პირობების</a:t>
            </a:r>
            <a:r>
              <a:rPr lang="en-US" sz="3200" dirty="0"/>
              <a:t> </a:t>
            </a:r>
            <a:r>
              <a:rPr lang="en-US" sz="3200" dirty="0" err="1"/>
              <a:t>ინსპექტირების</a:t>
            </a:r>
            <a:r>
              <a:rPr lang="en-US" sz="3200" dirty="0"/>
              <a:t> </a:t>
            </a:r>
            <a:r>
              <a:rPr lang="en-US" sz="3200" dirty="0" err="1"/>
              <a:t>დეპარტამენტი</a:t>
            </a:r>
            <a:r>
              <a:rPr lang="en-US" sz="3200" dirty="0"/>
              <a:t> </a:t>
            </a:r>
            <a:r>
              <a:rPr lang="en-US" sz="3200" dirty="0" err="1"/>
              <a:t>ზედამხედველობის</a:t>
            </a:r>
            <a:r>
              <a:rPr lang="en-US" sz="3200" dirty="0"/>
              <a:t> </a:t>
            </a:r>
            <a:r>
              <a:rPr lang="en-US" sz="3200" dirty="0" err="1"/>
              <a:t>მიმართულებები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ka-GE" b="1" dirty="0" smtClean="0"/>
              <a:t>1. სამუშაო </a:t>
            </a:r>
            <a:r>
              <a:rPr lang="ka-GE" b="1" dirty="0"/>
              <a:t>ადგილზე შრომის პირობების ინსპექტირება</a:t>
            </a:r>
            <a:r>
              <a:rPr lang="en-US" b="1" dirty="0"/>
              <a:t>:</a:t>
            </a:r>
            <a:endParaRPr lang="en-US" dirty="0"/>
          </a:p>
          <a:p>
            <a:pPr lvl="0"/>
            <a:r>
              <a:rPr lang="ka-GE" dirty="0"/>
              <a:t>შრომის პირობების ინსპექტირების 2019 წლის </a:t>
            </a:r>
            <a:r>
              <a:rPr lang="ka-GE"/>
              <a:t>სახელმწიფო </a:t>
            </a:r>
            <a:r>
              <a:rPr lang="ka-GE" smtClean="0"/>
              <a:t>პროგრამა;</a:t>
            </a:r>
            <a:endParaRPr lang="en-US" dirty="0"/>
          </a:p>
          <a:p>
            <a:pPr lvl="0"/>
            <a:r>
              <a:rPr lang="ka-GE" dirty="0"/>
              <a:t>„შრომის უსაფრთხოების შესახებ“ საქართველოს ორგანული კანონი;</a:t>
            </a:r>
            <a:endParaRPr lang="en-US" dirty="0"/>
          </a:p>
          <a:p>
            <a:pPr marL="0" lvl="0" indent="0">
              <a:buNone/>
            </a:pPr>
            <a:r>
              <a:rPr lang="ka-GE" b="1" dirty="0" smtClean="0"/>
              <a:t>2. იძულებითი </a:t>
            </a:r>
            <a:r>
              <a:rPr lang="ka-GE" b="1" dirty="0"/>
              <a:t>შრომისა და შრომითი ექსპლუატაციის პრევენციის და მათზე რეაგირების მიზნით სახელმწიფო ზედამხედველობა</a:t>
            </a:r>
            <a:r>
              <a:rPr lang="en-US" b="1" dirty="0"/>
              <a:t>:</a:t>
            </a:r>
            <a:endParaRPr lang="en-US" dirty="0"/>
          </a:p>
          <a:p>
            <a:pPr marL="0" lvl="0" indent="0">
              <a:buNone/>
            </a:pPr>
            <a:r>
              <a:rPr lang="ka-GE" b="1" smtClean="0"/>
              <a:t>3</a:t>
            </a:r>
            <a:r>
              <a:rPr lang="ka-GE" b="1" dirty="0" smtClean="0"/>
              <a:t>. სამუშაო </a:t>
            </a:r>
            <a:r>
              <a:rPr lang="ka-GE" b="1" dirty="0"/>
              <a:t>ადგილებზე ახალი კორონავირუსის (COVID-19) გავრცელების პრევენციის მიზნით შემუშავებული </a:t>
            </a:r>
            <a:r>
              <a:rPr lang="ka-GE" b="1"/>
              <a:t>რეკომენდაციების </a:t>
            </a:r>
            <a:r>
              <a:rPr lang="ka-GE" b="1" smtClean="0"/>
              <a:t>აღსრულება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798" y="341746"/>
            <a:ext cx="8294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შრომის ინსპექციის მიერ </a:t>
            </a:r>
            <a:r>
              <a:rPr lang="ka-GE" sz="2000" b="1" dirty="0" smtClean="0">
                <a:solidFill>
                  <a:schemeClr val="accent1">
                    <a:lumMod val="75000"/>
                  </a:schemeClr>
                </a:solidFill>
              </a:rPr>
              <a:t>2015 წლიდან-2020 </a:t>
            </a: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წლის 13 ივნისისთვის შემოწმებული ობიექტების რაოდენობა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8" y="1049633"/>
            <a:ext cx="10089661" cy="5588560"/>
          </a:xfr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5762ECCD-474C-4280-BBF3-78E8FE3AFF5D}"/>
              </a:ext>
            </a:extLst>
          </p:cNvPr>
          <p:cNvSpPr/>
          <p:nvPr/>
        </p:nvSpPr>
        <p:spPr>
          <a:xfrm>
            <a:off x="674255" y="255908"/>
            <a:ext cx="748146" cy="6114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4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9381" y="861322"/>
          <a:ext cx="11490037" cy="461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191490" y="99413"/>
            <a:ext cx="10069945" cy="92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სამუშაო ადგილზე დაღუპულთა და დაშავებულთა  რაოდენობები </a:t>
            </a:r>
            <a:endParaRPr lang="ka-GE" sz="24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2018-2020 წლის 18 ივნისის მდგომარეობით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07" y="5507777"/>
            <a:ext cx="12126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a-GE" b="1" dirty="0" smtClean="0">
                <a:cs typeface="Times New Roman" panose="02020603050405020304" pitchFamily="18" charset="0"/>
              </a:rPr>
              <a:t>2019 წლისა და 2020 წლის პირველი ნახევრების </a:t>
            </a:r>
            <a:r>
              <a:rPr lang="ka-GE" dirty="0" smtClean="0">
                <a:cs typeface="Times New Roman" panose="02020603050405020304" pitchFamily="18" charset="0"/>
              </a:rPr>
              <a:t>შედარებისას </a:t>
            </a:r>
          </a:p>
          <a:p>
            <a:pPr algn="ctr"/>
            <a:r>
              <a:rPr lang="ka-GE" dirty="0" smtClean="0">
                <a:cs typeface="Times New Roman" panose="02020603050405020304" pitchFamily="18" charset="0"/>
              </a:rPr>
              <a:t>დაღუპულთა რაოდენობა </a:t>
            </a:r>
            <a:r>
              <a:rPr lang="ka-GE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შემცირებულია 35 %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43400" y="762000"/>
            <a:ext cx="580281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smtClean="0">
                <a:solidFill>
                  <a:srgbClr val="006666"/>
                </a:solidFill>
              </a:rPr>
              <a:t>ფულადი სოციალური გასაცემლები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414958"/>
            <a:ext cx="8241218" cy="437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>
                <a:solidFill>
                  <a:srgbClr val="006666"/>
                </a:solidFill>
              </a:rPr>
              <a:t>2020 წლის იანვრიდან გაიზარდა მოწყვლადი ჯგუფებისთვის გათვალისწინებული ყოველთვიური დახმარების  ოდენობა:</a:t>
            </a:r>
          </a:p>
          <a:p>
            <a:pPr algn="l"/>
            <a:endParaRPr lang="ka-GE" sz="1800" b="1" dirty="0">
              <a:solidFill>
                <a:srgbClr val="00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ასაკით პენსიის ოდენობა -2</a:t>
            </a:r>
            <a:r>
              <a:rPr lang="en-US" sz="1800" b="1" dirty="0">
                <a:solidFill>
                  <a:srgbClr val="006666"/>
                </a:solidFill>
              </a:rPr>
              <a:t>2</a:t>
            </a:r>
            <a:r>
              <a:rPr lang="ka-GE" sz="1800" b="1" dirty="0">
                <a:solidFill>
                  <a:srgbClr val="006666"/>
                </a:solidFill>
              </a:rPr>
              <a:t>0 ლარი</a:t>
            </a:r>
            <a:r>
              <a:rPr lang="en-US" sz="1800" b="1" dirty="0">
                <a:solidFill>
                  <a:srgbClr val="006666"/>
                </a:solidFill>
              </a:rPr>
              <a:t>;</a:t>
            </a:r>
            <a:endParaRPr lang="ka-GE" sz="1800" b="1" dirty="0">
              <a:solidFill>
                <a:srgbClr val="00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მკვეთრად გამოხატული შეზღუდული შესაძლებლობის მქონე პირი - 220 ლარი;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შეზღუდული შეასძლებლობის მქონე ბავშვი - 220 ლარი;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მნიშვნელოვნად გამოხატული შეზღუდული შესაძლებლობის მქონე პირი - 140 ლარი.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a-GE" sz="1800" b="1" dirty="0">
              <a:solidFill>
                <a:srgbClr val="00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ასაკით პენსიის/სოციალური პაკეტის ოდენობის ზრდის გათვალისწინებით გადაანგარიშდა სახელმწიფო კომპენსაციები, მაღალმთიან დასახლებაში მუდმივად მცხოვრებ პირთა პენსიის/სოციალური პაკეტის დანამატი</a:t>
            </a:r>
          </a:p>
          <a:p>
            <a:pPr algn="l"/>
            <a:endParaRPr lang="ka-GE" sz="1800" dirty="0">
              <a:solidFill>
                <a:srgbClr val="006666"/>
              </a:solidFill>
            </a:endParaRPr>
          </a:p>
          <a:p>
            <a:pPr algn="l"/>
            <a:r>
              <a:rPr lang="ka-GE" sz="1800" b="1" dirty="0">
                <a:solidFill>
                  <a:srgbClr val="0066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1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mtClean="0"/>
              <a:t>მიმდინარე და დაგეგმილი პროცესები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ka-GE" b="1" i="1" dirty="0"/>
              <a:t>აკრედიტებული პროგრამის ფარგლებში გადამზადდა 5000 შრომის უსაფრთოების სპეციალისტი;</a:t>
            </a:r>
            <a:endParaRPr lang="en-US" sz="3600" dirty="0"/>
          </a:p>
          <a:p>
            <a:pPr lvl="0"/>
            <a:r>
              <a:rPr lang="ka-GE" b="1" i="1" smtClean="0"/>
              <a:t>ცნობიერების </a:t>
            </a:r>
            <a:r>
              <a:rPr lang="ka-GE" b="1" i="1" dirty="0"/>
              <a:t>ამაღლების მიმართულებით შემუშავებული ელექტრონული კითხვარის საშუალებით შეგროვდა 800 პასუხი შრომის უსაფრთხოების მიმართულებით ღონისძიებების სწორად დაგეგმვისა მიზნით;</a:t>
            </a:r>
            <a:endParaRPr lang="en-US" sz="3600" dirty="0"/>
          </a:p>
          <a:p>
            <a:pPr lvl="0"/>
            <a:r>
              <a:rPr lang="ka-GE" b="1" i="1" dirty="0"/>
              <a:t>სამუშაო ადგილებზე </a:t>
            </a:r>
            <a:r>
              <a:rPr lang="en-US" b="1" i="1" dirty="0"/>
              <a:t>COVID-</a:t>
            </a:r>
            <a:r>
              <a:rPr lang="ru-RU" b="1" i="1" dirty="0"/>
              <a:t>19-</a:t>
            </a:r>
            <a:r>
              <a:rPr lang="ka-GE" b="1" i="1" dirty="0"/>
              <a:t>ის გავრცელების პრევენციის მიზნით:</a:t>
            </a:r>
            <a:endParaRPr lang="en-US" sz="3600" dirty="0"/>
          </a:p>
          <a:p>
            <a:pPr lvl="1"/>
            <a:r>
              <a:rPr lang="ka-GE" b="1" i="1" dirty="0"/>
              <a:t>შეიქმნა ელექტრონული სისტემა ეკონომიკური საქმიანობის ეფექტური/მობილური  მონიტორინგის მიზნით;</a:t>
            </a:r>
            <a:endParaRPr lang="en-US" sz="3200" dirty="0"/>
          </a:p>
          <a:p>
            <a:pPr lvl="1"/>
            <a:r>
              <a:rPr lang="ka-GE" b="1" i="1" dirty="0"/>
              <a:t>მომზადდა ელექტრონულ სისტემაში რეგისტრაციის ინსტრუქცია;</a:t>
            </a:r>
            <a:endParaRPr lang="en-US" sz="3200" dirty="0"/>
          </a:p>
          <a:p>
            <a:pPr lvl="1"/>
            <a:r>
              <a:rPr lang="ka-GE" b="1" i="1" dirty="0"/>
              <a:t>საქართველოს მასშტაბით მობილიზდა 6 ზედამხედველი 567 მონიტორინგის ჯგუფი, რომელთა საქმიანობის კოორდინაციას ახდენს შრომის პირობების ინსპექტირების დეპარტამენტი;</a:t>
            </a:r>
            <a:endParaRPr lang="en-US" sz="3200" dirty="0"/>
          </a:p>
          <a:p>
            <a:pPr lvl="1"/>
            <a:r>
              <a:rPr lang="ka-GE" b="1" i="1" dirty="0"/>
              <a:t>დეპარტამეტნის მიერ რეგიონულ დონეზე მონიტორინგის ჯგუფები გადამზადდნენ პრაქტიკული მიმართულებით;</a:t>
            </a:r>
            <a:endParaRPr lang="en-US" sz="3200" dirty="0"/>
          </a:p>
          <a:p>
            <a:pPr lvl="1"/>
            <a:r>
              <a:rPr lang="ka-GE" b="1" i="1" dirty="0"/>
              <a:t>ზედამხედველობის განმახორციელებელი პირებისათვის მომზადდა ინსპექტირების კითხვარის შევსების სახელმძღვანელო;</a:t>
            </a:r>
            <a:endParaRPr lang="en-US" sz="3200" dirty="0"/>
          </a:p>
          <a:p>
            <a:pPr lvl="1"/>
            <a:r>
              <a:rPr lang="ka-GE" b="1" i="1" dirty="0"/>
              <a:t>ცნობიერების ამაღლების მიმართულებით 14 სექტორული ასოციაციის 600-მდე წარმომადგენელთან განხორციელდა სამუშაო შეხვედრა;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algn="ctr"/>
            <a:r>
              <a:rPr lang="en-US" sz="3200" b="1" smtClean="0">
                <a:latin typeface="Sylfaen" panose="010A0502050306030303" pitchFamily="18" charset="0"/>
              </a:rPr>
              <a:t>დ</a:t>
            </a:r>
            <a:r>
              <a:rPr lang="ka-GE" sz="3200" b="1" smtClean="0">
                <a:latin typeface="Sylfaen" panose="010A0502050306030303" pitchFamily="18" charset="0"/>
              </a:rPr>
              <a:t>ასაქმების ხელშეწყობის მიმართულებით </a:t>
            </a:r>
            <a:br>
              <a:rPr lang="ka-GE" sz="3200" b="1" smtClean="0">
                <a:latin typeface="Sylfaen" panose="010A0502050306030303" pitchFamily="18" charset="0"/>
              </a:rPr>
            </a:br>
            <a:r>
              <a:rPr lang="ka-GE" sz="3200" b="1" smtClean="0">
                <a:latin typeface="Sylfaen" panose="010A0502050306030303" pitchFamily="18" charset="0"/>
              </a:rPr>
              <a:t>განხორციელებული საქმიანობა</a:t>
            </a:r>
            <a:endParaRPr lang="en-US" sz="3200" b="1" dirty="0">
              <a:latin typeface="Sylfaen" panose="010A0502050306030303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7512" y="6256887"/>
            <a:ext cx="11524488" cy="58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a-GE" dirty="0" smtClean="0">
                <a:latin typeface="Sylfaen" panose="010A0502050306030303" pitchFamily="18" charset="0"/>
              </a:rPr>
              <a:t>ერთად შევქმნათ უსაფრთხო სამუშაო გარემო!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816569" cy="3147460"/>
            <a:chOff x="638011" y="565822"/>
            <a:chExt cx="10816569" cy="3147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500" b="1" smtClean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დასაქმების ხელშეწყობის სისტემის ინსტიტუციური</a:t>
              </a:r>
              <a:r>
                <a:rPr lang="ka-GE" sz="2500" smtClean="0">
                  <a:latin typeface="BPG DejaVu Sans" panose="020B0603030804020204" pitchFamily="34" charset="0"/>
                </a:rPr>
                <a:t> </a:t>
              </a:r>
              <a:r>
                <a:rPr lang="ka-GE" sz="25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25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7456714" y="565820"/>
            <a:ext cx="3903176" cy="934960"/>
            <a:chOff x="7796790" y="2565345"/>
            <a:chExt cx="3780694" cy="5933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52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smtClean="0">
                  <a:solidFill>
                    <a:schemeClr val="tx2"/>
                  </a:solidFill>
                  <a:latin typeface="Sylfaen" panose="010A0502050306030303" pitchFamily="18" charset="0"/>
                </a:rPr>
                <a:t>2019 </a:t>
              </a:r>
              <a:r>
                <a:rPr lang="ka-GE" sz="1200">
                  <a:solidFill>
                    <a:schemeClr val="tx2"/>
                  </a:solidFill>
                </a:rPr>
                <a:t>წლის 31 ოქტომბერს შეიქმნა </a:t>
              </a:r>
              <a:r>
                <a:rPr lang="x-none" sz="1200" smtClean="0">
                  <a:solidFill>
                    <a:schemeClr val="tx2"/>
                  </a:solidFill>
                  <a:latin typeface="Sylfaen" panose="010A0502050306030303" pitchFamily="18" charset="0"/>
                  <a:cs typeface="FiraGO" pitchFamily="34" charset="0"/>
                </a:rPr>
                <a:t>დასაქმებაზე და დასაქმების ხელშეწყობაზე ორიენტირებული უწყება</a:t>
              </a:r>
              <a:r>
                <a:rPr lang="x-none" sz="1200" smtClean="0">
                  <a:solidFill>
                    <a:schemeClr val="tx2"/>
                  </a:solidFill>
                  <a:latin typeface="Sylfaen" panose="010A0502050306030303" pitchFamily="18" charset="0"/>
                </a:rPr>
                <a:t> -</a:t>
              </a:r>
              <a:r>
                <a:rPr lang="en-US" sz="1200" smtClean="0">
                  <a:solidFill>
                    <a:schemeClr val="tx2"/>
                  </a:solidFill>
                  <a:latin typeface="Sylfaen" panose="010A0502050306030303" pitchFamily="18" charset="0"/>
                </a:rPr>
                <a:t/>
              </a:r>
              <a:br>
                <a:rPr lang="en-US" sz="1200" smtClean="0">
                  <a:solidFill>
                    <a:schemeClr val="tx2"/>
                  </a:solidFill>
                  <a:latin typeface="Sylfaen" panose="010A0502050306030303" pitchFamily="18" charset="0"/>
                </a:rPr>
              </a:br>
              <a:endParaRPr lang="en-US" sz="1200" b="1" dirty="0">
                <a:solidFill>
                  <a:schemeClr val="tx2"/>
                </a:solidFill>
                <a:latin typeface="FiraGO" pitchFamily="34" charset="0"/>
                <a:cs typeface="FiraGO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7579196" y="2007213"/>
            <a:ext cx="3780694" cy="687573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24187" y="3296118"/>
              <a:ext cx="3490712" cy="38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1200" b="1" smtClean="0">
                  <a:solidFill>
                    <a:schemeClr val="tx2"/>
                  </a:solidFill>
                  <a:latin typeface="Sylfaen" panose="010A0502050306030303" pitchFamily="18" charset="0"/>
                  <a:cs typeface="FiraGO" pitchFamily="34" charset="0"/>
                </a:rPr>
                <a:t>სსიპ - </a:t>
              </a:r>
              <a:r>
                <a:rPr lang="ka-GE" sz="1200" b="1" smtClean="0">
                  <a:solidFill>
                    <a:schemeClr val="tx2"/>
                  </a:solidFill>
                  <a:cs typeface="FiraGO" pitchFamily="34" charset="0"/>
                </a:rPr>
                <a:t>დასაქმების ხელშეწყობის სახელმწიფო სააგენტო</a:t>
              </a:r>
              <a:endParaRPr lang="en-US" sz="1200" b="1" dirty="0">
                <a:solidFill>
                  <a:schemeClr val="tx2"/>
                </a:solidFill>
                <a:latin typeface="FiraGO" pitchFamily="34" charset="0"/>
                <a:cs typeface="FiraGO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6906179" y="262988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980715" y="1523400"/>
            <a:ext cx="729342" cy="4348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662946" y="2751710"/>
            <a:ext cx="3780694" cy="1235142"/>
            <a:chOff x="7796790" y="3958977"/>
            <a:chExt cx="3780694" cy="68603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91"/>
              <a:ext cx="3512799" cy="64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smtClean="0"/>
                <a:t>სააგენტოს მიზანია დასაქმებისა და შრომის ბაზრის აქტიური პოლიტიკის გატარება, ასევე საზღვარგარეთ ლეგალური დასაქმების (ცირკულარული შრომითი მიგრაციის) შესაძლებლობების შექმნა.</a:t>
              </a:r>
              <a:endParaRPr lang="ka-GE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673886" y="3972038"/>
            <a:ext cx="3780694" cy="1187434"/>
            <a:chOff x="7796790" y="3958977"/>
            <a:chExt cx="3780694" cy="57665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89"/>
              <a:ext cx="3512799" cy="49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smtClean="0"/>
                <a:t>სააგენტოს ბენეფიციარები არიან საქართველოში მცხოვრები სამსახურის მაძიებლები, მათ შორის ქალები, ახალგაზრდები, შშმ პირები, დევნილები და იძულებით გადაადგილებული პირები და ა. შ.</a:t>
              </a:r>
              <a:endParaRPr lang="en-US" sz="12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662946" y="5341586"/>
            <a:ext cx="3780694" cy="928585"/>
            <a:chOff x="7796790" y="3958977"/>
            <a:chExt cx="3780694" cy="57665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89"/>
              <a:ext cx="3512799" cy="31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smtClean="0"/>
                <a:t>სააგენტო წარმოდგენილია თბილისსა და საქართველოს ათ სამხარეო ცნეტრში.</a:t>
              </a:r>
            </a:p>
            <a:p>
              <a:r>
                <a:rPr lang="ka-GE" sz="120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6487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7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7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/>
              <a:t>სააგენტოს </a:t>
            </a:r>
            <a:r>
              <a:rPr lang="ka-GE" sz="3200" smtClean="0"/>
              <a:t>ფუნქციები და სერვისები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5125" y="2214695"/>
            <a:ext cx="5191761" cy="3576506"/>
          </a:xfrm>
        </p:spPr>
        <p:txBody>
          <a:bodyPr>
            <a:normAutofit lnSpcReduction="10000"/>
          </a:bodyPr>
          <a:lstStyle/>
          <a:p>
            <a:r>
              <a:rPr lang="ka-GE" dirty="0"/>
              <a:t>დასაქმების ხელშეწყობის სახელმწიფო პროგრამების განხორციელება;</a:t>
            </a:r>
          </a:p>
          <a:p>
            <a:r>
              <a:rPr lang="ka-GE" dirty="0"/>
              <a:t>შრომის ბაზრის საინფორმაციო სისტემის მართვა;</a:t>
            </a:r>
          </a:p>
          <a:p>
            <a:r>
              <a:rPr lang="ka-GE" dirty="0"/>
              <a:t>სამუშაო ძალის შესახებ სტატისტიკური ინფორმაციის მოგროვება და ანალიზი;</a:t>
            </a:r>
          </a:p>
          <a:p>
            <a:r>
              <a:rPr lang="ka-GE" dirty="0"/>
              <a:t>შრომის ბაზრის აქტიური პოლიტიკის ღონისძიებების განხორციელება;</a:t>
            </a:r>
          </a:p>
          <a:p>
            <a:r>
              <a:rPr lang="ka-GE" dirty="0"/>
              <a:t>შრომითი მიგრაციის სფეროში სახელმწიფოთაშორისი სქემების განხორციელება.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93971" y="2214695"/>
            <a:ext cx="472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საშუამავლო მომსახურება;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პროფესიული ორიენტირება და კონსულტირება;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პროფესიული მომზადება-გადამზადება;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მხარდაჭერითი დასაქმების სერვისი მოწყვლადი ჯგუფებისთვის;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სტაჟირების პროგრამა;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ხელფასის სუბსუდირების პროგრამა;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დასაქმების ფორუმების ორგანიზება.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0704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>
                <a:solidFill>
                  <a:schemeClr val="tx2"/>
                </a:solidFill>
              </a:rPr>
              <a:t>სააგენტო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ka-GE">
                <a:solidFill>
                  <a:schemeClr val="tx2"/>
                </a:solidFill>
              </a:rPr>
              <a:t>ახალი კორონავირუსის (</a:t>
            </a:r>
            <a:r>
              <a:rPr lang="en-US">
                <a:solidFill>
                  <a:schemeClr val="tx2"/>
                </a:solidFill>
              </a:rPr>
              <a:t>COVID-19) </a:t>
            </a:r>
            <a:r>
              <a:rPr lang="ka-GE">
                <a:solidFill>
                  <a:schemeClr val="tx2"/>
                </a:solidFill>
              </a:rPr>
              <a:t>პანდემიის პირობებში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4421188" cy="461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b="1"/>
              <a:t>პანდემიის შედეგად დაზარალებულ პირებზე კომპენსაციების გაცემა შემდეგი პირობებით:</a:t>
            </a:r>
          </a:p>
          <a:p>
            <a:r>
              <a:rPr lang="ka-GE"/>
              <a:t>6 თვის განმვალობაში </a:t>
            </a:r>
            <a:r>
              <a:rPr lang="ka-GE"/>
              <a:t>200 </a:t>
            </a:r>
            <a:r>
              <a:rPr lang="ka-GE" smtClean="0"/>
              <a:t>ლარი 6 თვე </a:t>
            </a:r>
            <a:r>
              <a:rPr lang="ka-GE"/>
              <a:t>- დაქირავებით დასაქმებულებისთვის.</a:t>
            </a:r>
          </a:p>
          <a:p>
            <a:r>
              <a:rPr lang="ka-GE"/>
              <a:t>ერთჯერადი 300 ლარი - </a:t>
            </a:r>
            <a:r>
              <a:rPr lang="ka-GE"/>
              <a:t>თვითდასაქმებულებისთვის</a:t>
            </a:r>
            <a:r>
              <a:rPr lang="ka-GE" smtClean="0"/>
              <a:t>.</a:t>
            </a:r>
          </a:p>
          <a:p>
            <a:pPr marL="0" indent="0">
              <a:buNone/>
            </a:pPr>
            <a:endParaRPr lang="ka-GE"/>
          </a:p>
          <a:p>
            <a:pPr marL="0" indent="0">
              <a:buNone/>
            </a:pPr>
            <a:r>
              <a:rPr lang="ka-GE"/>
              <a:t>თვითდასაქმებულთა იდენტიფიცირების მიზნით, 2020 წლის 15 მაისიდან ამუშავდა სარეგისტრაციო პორტალი.</a:t>
            </a:r>
          </a:p>
          <a:p>
            <a:pPr marL="0" indent="0">
              <a:buNone/>
            </a:pPr>
            <a:endParaRPr lang="ka-GE"/>
          </a:p>
          <a:p>
            <a:pPr>
              <a:buFont typeface="Wingdings" panose="05000000000000000000" pitchFamily="2" charset="2"/>
              <a:buChar char="ü"/>
            </a:pPr>
            <a:endParaRPr lang="ka-GE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86600" y="2133599"/>
            <a:ext cx="4844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smtClean="0">
                <a:solidFill>
                  <a:schemeClr val="tx2"/>
                </a:solidFill>
              </a:rPr>
              <a:t>შედეგად 17 ივნისის მდგომარეობით კომპენსაცია გეცმულია:</a:t>
            </a:r>
          </a:p>
          <a:p>
            <a:pPr algn="ctr"/>
            <a:endParaRPr lang="ka-GE" smtClean="0">
              <a:solidFill>
                <a:schemeClr val="tx2"/>
              </a:solidFill>
            </a:endParaRPr>
          </a:p>
          <a:p>
            <a:pPr algn="ctr"/>
            <a:r>
              <a:rPr lang="ka-GE" smtClean="0">
                <a:solidFill>
                  <a:schemeClr val="tx2"/>
                </a:solidFill>
              </a:rPr>
              <a:t>90 775 უმუშევრად დარჩენილ პირებზე - ჯამში 18 155 000 ლარი</a:t>
            </a:r>
          </a:p>
          <a:p>
            <a:pPr algn="ctr"/>
            <a:r>
              <a:rPr lang="ka-GE" smtClean="0">
                <a:solidFill>
                  <a:schemeClr val="tx2"/>
                </a:solidFill>
              </a:rPr>
              <a:t>80 081 თვითდასაქმებულზე - 24 024 300 ლარი</a:t>
            </a:r>
            <a:endParaRPr lang="ka-G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სააგენტოს </a:t>
            </a:r>
            <a:r>
              <a:rPr lang="ka-GE" sz="3200"/>
              <a:t>სამომავლო </a:t>
            </a:r>
            <a:r>
              <a:rPr lang="ka-GE" sz="3200" smtClean="0"/>
              <a:t>გეგმები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5125" y="2214695"/>
            <a:ext cx="10361127" cy="3576506"/>
          </a:xfrm>
        </p:spPr>
        <p:txBody>
          <a:bodyPr>
            <a:normAutofit/>
          </a:bodyPr>
          <a:lstStyle/>
          <a:p>
            <a:r>
              <a:rPr lang="ka-GE" smtClean="0"/>
              <a:t>დასაქმების </a:t>
            </a:r>
            <a:r>
              <a:rPr lang="ka-GE" dirty="0"/>
              <a:t>ხელშეწყობის სახელმწიფო სერვისებზე წვდომის გაუმჯობესება მთელი ქვეყნის მასშტაბით;</a:t>
            </a:r>
          </a:p>
          <a:p>
            <a:r>
              <a:rPr lang="ka-GE" dirty="0"/>
              <a:t>შრომის ბაზრის მართვის საინფორმაციო სისტემის განახლება და განვითარება;</a:t>
            </a:r>
          </a:p>
          <a:p>
            <a:r>
              <a:rPr lang="ka-GE" dirty="0"/>
              <a:t>თანამშრომლობის განვითარება სამოქალაქო და ბიზნეს სექტორის, ადგილობრივი ხელისუფლების და სხვა სახელმწიფო უწყებების წარმომადგენლებთან.</a:t>
            </a:r>
          </a:p>
          <a:p>
            <a:endParaRPr lang="ka-GE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8721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3400" y="762000"/>
            <a:ext cx="580281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006666"/>
                </a:solidFill>
              </a:rPr>
              <a:t>2020</a:t>
            </a:r>
            <a:r>
              <a:rPr lang="ka-GE" sz="2200" b="1" dirty="0">
                <a:solidFill>
                  <a:srgbClr val="006666"/>
                </a:solidFill>
              </a:rPr>
              <a:t> </a:t>
            </a:r>
            <a:r>
              <a:rPr lang="ka-GE" sz="2200" b="1">
                <a:solidFill>
                  <a:srgbClr val="006666"/>
                </a:solidFill>
              </a:rPr>
              <a:t>წლის </a:t>
            </a:r>
            <a:r>
              <a:rPr lang="ka-GE" sz="2200" b="1" smtClean="0">
                <a:solidFill>
                  <a:srgbClr val="006666"/>
                </a:solidFill>
              </a:rPr>
              <a:t>სოციალური გასაცემლების </a:t>
            </a:r>
            <a:r>
              <a:rPr lang="ka-GE" sz="2200" b="1" dirty="0">
                <a:solidFill>
                  <a:srgbClr val="006666"/>
                </a:solidFill>
              </a:rPr>
              <a:t>გადანაწილება </a:t>
            </a:r>
            <a:endParaRPr lang="en-US" sz="2200" b="1" dirty="0">
              <a:solidFill>
                <a:srgbClr val="00666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8400" y="2048065"/>
          <a:ext cx="7924800" cy="374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40220503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771211527"/>
                    </a:ext>
                  </a:extLst>
                </a:gridCol>
              </a:tblGrid>
              <a:tr h="427286">
                <a:tc>
                  <a:txBody>
                    <a:bodyPr/>
                    <a:lstStyle/>
                    <a:p>
                      <a:pPr algn="l" fontAlgn="b"/>
                      <a:r>
                        <a:rPr lang="ka-G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სოციალური დაცვა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8271030"/>
                  </a:ext>
                </a:extLst>
              </a:tr>
              <a:tr h="591697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საპენსიო უზრუნველყოფა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2 230 000 000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546478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მიზნობრივი ჯგუუფების სოციალური დახმარებები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793 000 000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80256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სოციალური რეაბილიტაცია და ბავშვზე ზრუნვა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 37 400 000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117715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სოციალური შეღავათები მაღალმთიან დასახლებაში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58 300 000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9004780"/>
                  </a:ext>
                </a:extLst>
              </a:tr>
              <a:tr h="817634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სახელმწიფო ზრუნვის, ტრეფიკინგის მსხვერპლთა დახმარება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7 000 000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807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5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43400" y="762000"/>
            <a:ext cx="580281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>
                <a:solidFill>
                  <a:srgbClr val="006666"/>
                </a:solidFill>
              </a:rPr>
              <a:t>პენსიის ოდენობის დინამიკა 2003-2020 წ.წ.</a:t>
            </a:r>
            <a:endParaRPr lang="en-US" sz="2200" b="1" dirty="0">
              <a:solidFill>
                <a:srgbClr val="006666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905000" y="16002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0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მიზნობრივი ჯგუფების სოცილური დახმარება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816569" cy="3147460"/>
            <a:chOff x="638011" y="565822"/>
            <a:chExt cx="10816569" cy="3147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500" b="1" smtClean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სოციალური ზრუნვის სისტემის ინსტიტუციური</a:t>
              </a:r>
              <a:r>
                <a:rPr lang="ka-GE" sz="2500" smtClean="0">
                  <a:latin typeface="BPG DejaVu Sans" panose="020B0603030804020204" pitchFamily="34" charset="0"/>
                </a:rPr>
                <a:t> </a:t>
              </a:r>
              <a:r>
                <a:rPr lang="ka-GE" sz="25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25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7456714" y="565821"/>
            <a:ext cx="3903176" cy="1012607"/>
            <a:chOff x="7796790" y="2565345"/>
            <a:chExt cx="3780694" cy="6426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სსიპ „ადამიანით ვაჭრობისა და ტრეფიკინგის მსხვერპლთა, დაზარალებულთა დახმარების სახელმწიფო ფონდის ტრანსფორმაციის შედეგად 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7579196" y="2007213"/>
            <a:ext cx="3780694" cy="687573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24187" y="3296118"/>
              <a:ext cx="3490712" cy="54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b="1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ჩამოყალიბდა „სახელმწიფო ზრუნვისა და ტრეფიკინგის მსხვერპლთა, დაზარალებულთა დახმარების სააგენტო“ 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7579196" y="2872075"/>
            <a:ext cx="3780694" cy="918152"/>
            <a:chOff x="7796790" y="4655791"/>
            <a:chExt cx="3780694" cy="5772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8014384" y="4784491"/>
              <a:ext cx="3440196" cy="44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გაერთიანდა სახელმწიფო ზრუნვისა და მხარდაჭერის მომსახურებები ერთი ქოლგის ქვეშ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7579196" y="3994066"/>
            <a:ext cx="3780694" cy="915392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8014383" y="5416678"/>
              <a:ext cx="3418109" cy="290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დაიხვეწა და ჩამოყალიბდა უფრო მოქნილი ახალი ორგანიზაციული სტრუქტურა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6906179" y="262988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980715" y="1523400"/>
            <a:ext cx="729342" cy="4348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579196" y="5004018"/>
            <a:ext cx="3780694" cy="901583"/>
            <a:chOff x="7796790" y="3958977"/>
            <a:chExt cx="3780694" cy="5766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89"/>
              <a:ext cx="3512799" cy="44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u="none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anose="020F0502020204030204" pitchFamily="34" charset="0"/>
                </a:rPr>
                <a:t>გაიზარდა სოციალურ მუშაკთა შრომის </a:t>
              </a:r>
              <a:r>
                <a:rPr lang="ka-GE" sz="1200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ანაზღაურება და ოგანიზაციის საშტატო ოდენობა</a:t>
              </a:r>
              <a:endParaRPr lang="en-US" sz="1200" dirty="0">
                <a:solidFill>
                  <a:srgbClr val="FF0000"/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517954" y="6000164"/>
            <a:ext cx="3841935" cy="934036"/>
            <a:chOff x="7796790" y="3932862"/>
            <a:chExt cx="3780694" cy="60276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30737" y="3932862"/>
              <a:ext cx="3512799" cy="320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ფუნქციონირება დაიწყო ბავშვთა დახმარების ცხელმა ხაზმა - 111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234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08515-CAF4-49DE-81A3-673AD8438CA4}"/>
              </a:ext>
            </a:extLst>
          </p:cNvPr>
          <p:cNvSpPr txBox="1"/>
          <p:nvPr/>
        </p:nvSpPr>
        <p:spPr>
          <a:xfrm>
            <a:off x="-23229" y="4393176"/>
            <a:ext cx="426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dirty="0">
                <a:solidFill>
                  <a:schemeClr val="bg1">
                    <a:alpha val="21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მიღწევები</a:t>
            </a:r>
            <a:endParaRPr lang="en-US" sz="4800" dirty="0">
              <a:solidFill>
                <a:schemeClr val="bg1">
                  <a:alpha val="21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5193792" y="735811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5694903" y="440859"/>
            <a:ext cx="6392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smtClean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სააგენტოს ამჟამინდელი მიმართულებებია</a:t>
            </a:r>
            <a:endParaRPr lang="en-US" sz="32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24DE2-437F-4F08-A15D-D66189015634}"/>
              </a:ext>
            </a:extLst>
          </p:cNvPr>
          <p:cNvSpPr/>
          <p:nvPr/>
        </p:nvSpPr>
        <p:spPr>
          <a:xfrm>
            <a:off x="2474976" y="2226813"/>
            <a:ext cx="9122664" cy="4092089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mtClean="0"/>
              <a:t>მეურვეობა-მზრუნველობა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mtClean="0"/>
              <a:t>საერთაშორისო შვილად აყვანის ურთიერთობებში ცენტრალური ორგანოს ფუნქციების შესრულება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ბავშვთა </a:t>
            </a:r>
            <a:r>
              <a:rPr lang="en-US"/>
              <a:t>დაცვა და დახმარება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ქალთა მიმართ და ოჯახში ძალადობის მსხვერპლთა </a:t>
            </a:r>
            <a:r>
              <a:rPr lang="ka-GE"/>
              <a:t>რეაბილიტაცია და გაძლიერება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/>
              <a:t>შშმ პირთა მხარდაჭერა და  სოციალური ფუნქციონირების ამაღლება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/>
              <a:t>ხანდაზმულებზე ზრუნვა და ღირსეული სიბერის ხელშეწყობა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/>
              <a:t>ტრეფიკინგის მსხვერპლთა დაცვა და მხარდაჭერა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0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/>
      <p:bldP spid="49" grpId="0" animBg="1"/>
      <p:bldP spid="50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49" y="1"/>
            <a:ext cx="10463893" cy="6386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ka-GE" sz="2400" b="1" i="1" dirty="0" smtClean="0"/>
              <a:t>მეურვეობა და მზრუნველობა</a:t>
            </a:r>
            <a:endParaRPr lang="en-GB" sz="2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351" y="714373"/>
            <a:ext cx="3409950" cy="18669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 lvl="0">
              <a:buFont typeface="Wingdings" pitchFamily="2" charset="2"/>
              <a:buChar char="Ø"/>
              <a:defRPr/>
            </a:pPr>
            <a:r>
              <a:rPr lang="ka-GE" sz="1400" dirty="0" smtClean="0"/>
              <a:t>მცირე საოჯახო ტიპის სახლებში მომსახურებას იღებს  </a:t>
            </a:r>
            <a:r>
              <a:rPr lang="ka-GE" sz="1400" b="1" dirty="0" smtClean="0"/>
              <a:t>315</a:t>
            </a:r>
            <a:r>
              <a:rPr lang="ka-GE" sz="1400" dirty="0" smtClean="0"/>
              <a:t> ბავშვი</a:t>
            </a: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1946" y="2901313"/>
            <a:ext cx="3422468" cy="1866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მინდობით აღზრდის მომსახურებას იღებს  </a:t>
            </a:r>
            <a:r>
              <a:rPr lang="ka-GE" sz="1400" b="1" dirty="0" smtClean="0"/>
              <a:t>1584 </a:t>
            </a:r>
            <a:r>
              <a:rPr lang="ka-GE" sz="1400" dirty="0" smtClean="0"/>
              <a:t>ბენეფიციარი</a:t>
            </a:r>
            <a:endParaRPr lang="ka-GE" sz="14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2847975"/>
            <a:ext cx="3409950" cy="186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მიუსაფარ ბავშვთა თავშესაფრებში მომსახურებას იღებს   </a:t>
            </a:r>
            <a:r>
              <a:rPr lang="ka-GE" sz="1400" b="1" dirty="0" smtClean="0"/>
              <a:t>202</a:t>
            </a:r>
            <a:r>
              <a:rPr lang="ka-GE" sz="1400" dirty="0" smtClean="0"/>
              <a:t>  ბავშვი</a:t>
            </a:r>
            <a:endParaRPr lang="ka-GE" sz="1400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782050" y="638175"/>
            <a:ext cx="3409950" cy="186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რეინტეგრაციის შემწეობას იღებს   </a:t>
            </a:r>
            <a:r>
              <a:rPr lang="ka-GE" sz="1400" b="1" dirty="0" smtClean="0"/>
              <a:t>504 </a:t>
            </a:r>
            <a:r>
              <a:rPr lang="ka-GE" sz="1400" dirty="0" smtClean="0"/>
              <a:t>ბავშვის ბიოლოგიური ოჯახი</a:t>
            </a:r>
            <a:endParaRPr lang="ka-GE" sz="140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45973" y="3094193"/>
            <a:ext cx="3409950" cy="1914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დედათა და ბავშვთა თავშესაფარში მომსახურებას იღებს </a:t>
            </a:r>
            <a:r>
              <a:rPr lang="ka-GE" sz="1400" b="1" dirty="0" smtClean="0"/>
              <a:t>68</a:t>
            </a:r>
            <a:r>
              <a:rPr lang="ka-GE" sz="1400" dirty="0" smtClean="0"/>
              <a:t> ბენეფიციარი </a:t>
            </a:r>
            <a:r>
              <a:rPr lang="ka-GE" sz="1200" dirty="0" smtClean="0"/>
              <a:t>(მათ შორის, 28 დედა და 40 ბავშვი).</a:t>
            </a:r>
            <a:endParaRPr lang="ka-GE" sz="1200" dirty="0"/>
          </a:p>
        </p:txBody>
      </p:sp>
      <p:pic>
        <p:nvPicPr>
          <p:cNvPr id="14" name="Picture 13" descr="cid:WC20200422110531.63A7B1@moh.gov.ge">
            <a:extLst>
              <a:ext uri="{FF2B5EF4-FFF2-40B4-BE49-F238E27FC236}">
                <a16:creationId xmlns:a16="http://schemas.microsoft.com/office/drawing/2014/main" id="{2AB952F8-F5BE-4845-9800-C215E9A2692F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5121"/>
          <a:stretch/>
        </p:blipFill>
        <p:spPr bwMode="auto">
          <a:xfrm>
            <a:off x="5658793" y="5730734"/>
            <a:ext cx="1188322" cy="955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6" name="Picture 2" descr="E:\Users\Ljinjikhadze\Desktop\სააგენტოს პრეზენტაცია\სხვადასხვა\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101" y="749752"/>
            <a:ext cx="3244850" cy="16224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62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0" y="1537945"/>
            <a:ext cx="5897874" cy="110250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19886" y="2638667"/>
              <a:ext cx="3534694" cy="43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 სოციალური სერვისების (დღის ცენტრები, ადრეული ინტერვენცია, ბავშვთა აბილიტაცია/რეაბილიტაცია, სათემო ორგანიზავიები) რაოდენობა და გეოგრაფიული ხელმისაწვდომობა. ბენეფიციარებს სერვისები მიეწოდება 200-მდე ორგანიზაციის მიერ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0" y="2728228"/>
            <a:ext cx="5897874" cy="1558889"/>
            <a:chOff x="7579196" y="3262161"/>
            <a:chExt cx="3780694" cy="8931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2292" y="3390860"/>
              <a:ext cx="3534694" cy="764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სოციალური სერვისების ხარისხის გაუმჯობესების მიზნით დაიხვეწა სხვადასხვა მომსახურების სტანდატრები (მათ შორის დღის ცენტრების, ადრეული ინტერვენციის, მძიმე და ღრმა შეზღუდული შესაძლებლობის მქონე ბავშვთა სადღერამისო მომსახურების)</a:t>
              </a:r>
              <a:endParaRPr lang="ka-GE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-22857" y="3907076"/>
            <a:ext cx="5897874" cy="728361"/>
            <a:chOff x="7796790" y="4730995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19886" y="4851857"/>
              <a:ext cx="3534694" cy="2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 სერვისების დაფინანსება (დღის ცენტრების, დედათა და ბავშვთა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თ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ავშესაფრის, სათემო ორგანიზაციების)</a:t>
              </a:r>
              <a:endParaRPr lang="ka-GE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0966" y="4829916"/>
            <a:ext cx="5897874" cy="2365541"/>
            <a:chOff x="7818331" y="5020538"/>
            <a:chExt cx="3780694" cy="722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818331" y="5020538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837250" y="5110135"/>
              <a:ext cx="3534694" cy="63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58-მდე გაიზარდა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შშმ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პირთა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საოჯახო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ტიპის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დამოუკიდებელი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ცხოვრების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ხელშემწყობი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მომსახურებით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უზრუნველყოფის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კომპონენტში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58-მდე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ბენეფიციართა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ლიმიტი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.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შესაბამისად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,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შეიქმნება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რამდენიმე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ახალი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სერვისი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,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ძირითადად ფსიქიატრიული სტაციონარული მომსახურების მიმწოდებელ დაწესებულებაში მკურნალობაზე მყოფი 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პირებისთვის, 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რომლებიც აღარ საჭიროებენ სტაციონარულ მომსახურებას  და ფსიქიკური დარღვევების მქონე შშმ პირთა თავშესაფარში მყოფი 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პირებისთვის.</a:t>
              </a:r>
              <a:endParaRPr lang="ka-GE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926080" y="135864"/>
            <a:ext cx="9265920" cy="1282696"/>
            <a:chOff x="592025" y="1905893"/>
            <a:chExt cx="5948516" cy="47143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592025" y="2591483"/>
              <a:ext cx="5646543" cy="3054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სოციალური რეაბილიტაციის და ბავშვზე ზრუნვის პროგრამის </a:t>
              </a:r>
              <a:r>
                <a:rPr lang="ka-GE" sz="2000" b="1" dirty="0">
                  <a:solidFill>
                    <a:schemeClr val="bg1"/>
                  </a:solidFill>
                  <a:latin typeface="BPG DejaVu Sans" panose="020B0603030804020204" pitchFamily="34" charset="0"/>
                </a:rPr>
                <a:t>გავლილი ეტაპები, სად ვართ დღეს და რა </a:t>
              </a:r>
              <a:r>
                <a:rPr lang="ka-GE" sz="2000" b="1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მიმართულებით </a:t>
              </a:r>
              <a:r>
                <a:rPr lang="ka-GE" sz="2000" b="1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ვვითარდებით</a:t>
              </a:r>
              <a:endParaRPr lang="en-US" sz="2000" b="1" dirty="0">
                <a:solidFill>
                  <a:schemeClr val="bg1"/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CBC364-F540-1541-9796-45A336A47E87}"/>
              </a:ext>
            </a:extLst>
          </p:cNvPr>
          <p:cNvGrpSpPr/>
          <p:nvPr/>
        </p:nvGrpSpPr>
        <p:grpSpPr>
          <a:xfrm>
            <a:off x="6156960" y="1531225"/>
            <a:ext cx="5897874" cy="1102508"/>
            <a:chOff x="7796790" y="2565345"/>
            <a:chExt cx="3780694" cy="576652"/>
          </a:xfrm>
          <a:solidFill>
            <a:schemeClr val="accent5">
              <a:lumMod val="75000"/>
            </a:schemeClr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571B73-59A4-824C-BE59-9D6855E8AFEB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49B4C7-C4D5-9D42-9A5B-19084D04A85D}"/>
                </a:ext>
              </a:extLst>
            </p:cNvPr>
            <p:cNvSpPr txBox="1"/>
            <p:nvPr/>
          </p:nvSpPr>
          <p:spPr>
            <a:xfrm>
              <a:off x="7919886" y="2638667"/>
              <a:ext cx="3534694" cy="3380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a-GE" sz="1200" dirty="0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სოციალური რეაბილიტაციის და დ=ბავშვზე ზრუნვის პროოგრამისთვის გათვალისწინებული საბიუჯეტო ასიგნებები 2015-2020 წწ. </a:t>
              </a:r>
              <a:endParaRPr lang="ka-GE" sz="1200" dirty="0">
                <a:solidFill>
                  <a:schemeClr val="bg1"/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0C661F2-7E0B-0E42-81A1-3953E3E59EDD}"/>
              </a:ext>
            </a:extLst>
          </p:cNvPr>
          <p:cNvSpPr/>
          <p:nvPr/>
        </p:nvSpPr>
        <p:spPr>
          <a:xfrm>
            <a:off x="6156960" y="2780746"/>
            <a:ext cx="5897874" cy="328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76200" dir="2700000" sx="95000" sy="9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/>
          </p:nvPr>
        </p:nvGraphicFramePr>
        <p:xfrm>
          <a:off x="6553200" y="33247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232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1450</Words>
  <Application>Microsoft Office PowerPoint</Application>
  <PresentationFormat>Widescreen</PresentationFormat>
  <Paragraphs>220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BPG DejaVu Sans</vt:lpstr>
      <vt:lpstr>Calibri</vt:lpstr>
      <vt:lpstr>Century Gothic</vt:lpstr>
      <vt:lpstr>FiraGO</vt:lpstr>
      <vt:lpstr>HY중고딕</vt:lpstr>
      <vt:lpstr>Montserrat</vt:lpstr>
      <vt:lpstr>Roboto Black</vt:lpstr>
      <vt:lpstr>Roboto Light</vt:lpstr>
      <vt:lpstr>Sylfaen</vt:lpstr>
      <vt:lpstr>Times New Roman</vt:lpstr>
      <vt:lpstr>Wingdings</vt:lpstr>
      <vt:lpstr>Wingdings 3</vt:lpstr>
      <vt:lpstr>Wisp</vt:lpstr>
      <vt:lpstr>სოციალური დაცვის სისტემა  - 12 თვის ანგარიში</vt:lpstr>
      <vt:lpstr>PowerPoint Presentation</vt:lpstr>
      <vt:lpstr>PowerPoint Presentation</vt:lpstr>
      <vt:lpstr>PowerPoint Presentation</vt:lpstr>
      <vt:lpstr>მიზნობრივი ჯგუფების სოცილური დახმარება</vt:lpstr>
      <vt:lpstr>PowerPoint Presentation</vt:lpstr>
      <vt:lpstr>PowerPoint Presentation</vt:lpstr>
      <vt:lpstr>მეურვეობა და მზრუნველობა</vt:lpstr>
      <vt:lpstr>PowerPoint Presentation</vt:lpstr>
      <vt:lpstr>სოციალური რეაბილიტაციისა და ბავშვზე ზრუნვის მომსახურებები</vt:lpstr>
      <vt:lpstr>PowerPoint Presentation</vt:lpstr>
      <vt:lpstr>ტეფიკინგი, ქალთა მიმართ და ოჯახში ძალადობა</vt:lpstr>
      <vt:lpstr>  </vt:lpstr>
      <vt:lpstr>     მიმდინარე და დაგეგმილი პროცესები </vt:lpstr>
      <vt:lpstr>შრომის უსაფრთხოების მიმართულებით  განხორციელებული საქმიანობა</vt:lpstr>
      <vt:lpstr>PowerPoint Presentation</vt:lpstr>
      <vt:lpstr>შრომის პირობების ინსპექტირების დეპარტამენტი ზედამხედველობის მიმართულებები</vt:lpstr>
      <vt:lpstr>PowerPoint Presentation</vt:lpstr>
      <vt:lpstr>PowerPoint Presentation</vt:lpstr>
      <vt:lpstr>მიმდინარე და დაგეგმილი პროცესები</vt:lpstr>
      <vt:lpstr>დასაქმების ხელშეწყობის მიმართულებით  განხორციელებული საქმიანობა</vt:lpstr>
      <vt:lpstr>PowerPoint Presentation</vt:lpstr>
      <vt:lpstr>სააგენტოს ფუნქციები და სერვისები</vt:lpstr>
      <vt:lpstr>სააგენტო ახალი კორონავირუსის (COVID-19) პანდემიის პირობებში</vt:lpstr>
      <vt:lpstr>სააგენტოს სამომავლო გეგმები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</dc:creator>
  <cp:lastModifiedBy>Meri</cp:lastModifiedBy>
  <cp:revision>20</cp:revision>
  <dcterms:created xsi:type="dcterms:W3CDTF">2020-06-16T13:40:24Z</dcterms:created>
  <dcterms:modified xsi:type="dcterms:W3CDTF">2020-06-16T16:33:05Z</dcterms:modified>
</cp:coreProperties>
</file>